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2">
  <p:sldMasterIdLst>
    <p:sldMasterId id="2147483653" r:id="rId1"/>
    <p:sldMasterId id="2147483654" r:id="rId2"/>
    <p:sldMasterId id="2147483655" r:id="rId3"/>
  </p:sldMasterIdLst>
  <p:notesMasterIdLst>
    <p:notesMasterId r:id="rId8"/>
  </p:notesMasterIdLst>
  <p:sldIdLst>
    <p:sldId id="256" r:id="rId4"/>
    <p:sldId id="278" r:id="rId5"/>
    <p:sldId id="262" r:id="rId6"/>
    <p:sldId id="260" r:id="rId7"/>
  </p:sldIdLst>
  <p:sldSz cx="12192000" cy="68580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Nunito" panose="020B0604020202020204" charset="0"/>
      <p:bold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982" autoAdjust="0"/>
  </p:normalViewPr>
  <p:slideViewPr>
    <p:cSldViewPr snapToGrid="0">
      <p:cViewPr varScale="1">
        <p:scale>
          <a:sx n="87" d="100"/>
          <a:sy n="87" d="100"/>
        </p:scale>
        <p:origin x="48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3.fntdata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1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8750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996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-2272506"/>
            <a:ext cx="12201525" cy="915114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-2294365"/>
            <a:ext cx="12188284" cy="9141213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Shape 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-2294365"/>
            <a:ext cx="12188284" cy="9141213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witter.com/EUROCLIMA_UE_AL" TargetMode="External"/><Relationship Id="rId4" Type="http://schemas.openxmlformats.org/officeDocument/2006/relationships/hyperlink" Target="https://www.facebook.com/EUROCLIMApl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7381188" y="5382705"/>
            <a:ext cx="4810812" cy="50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Nunito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EUROCLIMA+ </a:t>
            </a:r>
            <a:r>
              <a:rPr lang="en-US" sz="2000" b="1" dirty="0" err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Encuentro</a:t>
            </a:r>
            <a:r>
              <a:rPr lang="en-US" sz="20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Anual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2018</a:t>
            </a:r>
            <a:endParaRPr sz="2000" dirty="0"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1762812" y="4403317"/>
            <a:ext cx="9144000" cy="790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chemeClr val="lt1"/>
              </a:buClr>
            </a:pPr>
            <a:r>
              <a:rPr lang="es-E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COMPONENTE DE GOBERNANZA CLIMÁTICA</a:t>
            </a:r>
          </a:p>
          <a:p>
            <a:pPr marL="0" lvl="0" indent="0">
              <a:spcBef>
                <a:spcPts val="0"/>
              </a:spcBef>
              <a:buClr>
                <a:schemeClr val="lt1"/>
              </a:buClr>
            </a:pPr>
            <a:endParaRPr lang="es-ES" sz="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lt1"/>
              </a:buClr>
            </a:pPr>
            <a:r>
              <a:rPr lang="es-ES" dirty="0">
                <a:solidFill>
                  <a:schemeClr val="lt1"/>
                </a:solidFill>
              </a:rPr>
              <a:t>Sesión 2.1 Iniciativas representativas en marcha</a:t>
            </a: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hape 122">
            <a:extLst>
              <a:ext uri="{FF2B5EF4-FFF2-40B4-BE49-F238E27FC236}">
                <a16:creationId xmlns:a16="http://schemas.microsoft.com/office/drawing/2014/main" id="{B086C57F-7DD1-4975-8D63-CEDE18F1AD3F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111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0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PRECIO SOCIAL DEL CARBONO EN PAÍSES DE AMÉRICA LATINA</a:t>
            </a:r>
            <a:endParaRPr lang="en-US" sz="40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4F75E54-6C57-4159-BDB8-07CFB67AB544}"/>
              </a:ext>
            </a:extLst>
          </p:cNvPr>
          <p:cNvSpPr/>
          <p:nvPr/>
        </p:nvSpPr>
        <p:spPr>
          <a:xfrm>
            <a:off x="3564662" y="3042153"/>
            <a:ext cx="5540299" cy="1283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buClr>
                <a:schemeClr val="lt1"/>
              </a:buClr>
              <a:buSzPts val="2400"/>
            </a:pPr>
            <a:r>
              <a:rPr lang="en-US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Joseluis Samaniego</a:t>
            </a:r>
          </a:p>
          <a:p>
            <a:pPr lvl="0" algn="ctr">
              <a:lnSpc>
                <a:spcPct val="90000"/>
              </a:lnSpc>
              <a:buClr>
                <a:schemeClr val="lt1"/>
              </a:buClr>
              <a:buSzPts val="2400"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Director </a:t>
            </a:r>
          </a:p>
          <a:p>
            <a:pPr lvl="0" algn="ctr">
              <a:lnSpc>
                <a:spcPct val="90000"/>
              </a:lnSpc>
              <a:buClr>
                <a:schemeClr val="lt1"/>
              </a:buClr>
              <a:buSzPts val="2400"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División Desarrollo Sostenible y Asentamientos Humanos</a:t>
            </a:r>
          </a:p>
          <a:p>
            <a:pPr lvl="0" algn="ctr">
              <a:lnSpc>
                <a:spcPct val="90000"/>
              </a:lnSpc>
              <a:buClr>
                <a:schemeClr val="lt1"/>
              </a:buClr>
              <a:buSzPts val="2400"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CEPAL</a:t>
            </a:r>
          </a:p>
        </p:txBody>
      </p:sp>
    </p:spTree>
    <p:extLst>
      <p:ext uri="{BB962C8B-B14F-4D97-AF65-F5344CB8AC3E}">
        <p14:creationId xmlns:p14="http://schemas.microsoft.com/office/powerpoint/2010/main" val="160056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D52D9F-51DB-4943-9F1E-CE07274DD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000" y="825469"/>
            <a:ext cx="5611903" cy="2603531"/>
          </a:xfr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0800" indent="0">
              <a:buNone/>
            </a:pPr>
            <a:r>
              <a:rPr lang="es-CL" sz="2000" b="1" dirty="0">
                <a:solidFill>
                  <a:schemeClr val="accent1">
                    <a:lumMod val="75000"/>
                  </a:schemeClr>
                </a:solidFill>
              </a:rPr>
              <a:t>Objetivo de la Iniciativa</a:t>
            </a:r>
          </a:p>
          <a:p>
            <a:pPr marL="50800" indent="0">
              <a:buNone/>
            </a:pPr>
            <a:r>
              <a:rPr lang="es-CO" sz="1600" b="1" dirty="0"/>
              <a:t>Promover el uso de incentivos que orienten la inversión en los países de América Latina hacia un desarrollo más sostenible y bajo en carbono</a:t>
            </a:r>
            <a:endParaRPr lang="es-CL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None/>
            </a:pPr>
            <a:endParaRPr lang="es-CL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L" sz="1400" b="1" dirty="0">
                <a:solidFill>
                  <a:schemeClr val="accent1">
                    <a:lumMod val="75000"/>
                  </a:schemeClr>
                </a:solidFill>
              </a:rPr>
              <a:t>Países involucrados: </a:t>
            </a:r>
            <a:r>
              <a:rPr lang="es-CL" sz="1600" b="1" dirty="0"/>
              <a:t>Chile, Costa Rica, Honduras, Nicaragua, Panamá (Red SNIP).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None/>
            </a:pPr>
            <a:endParaRPr lang="es-CL" sz="1600" b="1" dirty="0"/>
          </a:p>
          <a:p>
            <a:pPr marL="508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L" sz="1400" b="1" dirty="0">
                <a:solidFill>
                  <a:schemeClr val="accent1">
                    <a:lumMod val="75000"/>
                  </a:schemeClr>
                </a:solidFill>
              </a:rPr>
              <a:t>Duración: </a:t>
            </a:r>
            <a:r>
              <a:rPr lang="es-CL" sz="1600" b="1" dirty="0"/>
              <a:t>2018-2020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None/>
            </a:pPr>
            <a:endParaRPr lang="es-CL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0800" indent="0">
              <a:buNone/>
            </a:pPr>
            <a:endParaRPr lang="es-CL" sz="2000" b="1" dirty="0">
              <a:solidFill>
                <a:schemeClr val="bg1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E8C5E54-29D0-4A6A-9BAC-B4DC7D4F388B}"/>
              </a:ext>
            </a:extLst>
          </p:cNvPr>
          <p:cNvSpPr txBox="1">
            <a:spLocks/>
          </p:cNvSpPr>
          <p:nvPr/>
        </p:nvSpPr>
        <p:spPr>
          <a:xfrm>
            <a:off x="842123" y="32913"/>
            <a:ext cx="4743259" cy="792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3200" b="1" dirty="0">
                <a:solidFill>
                  <a:schemeClr val="tx1"/>
                </a:solidFill>
              </a:rPr>
              <a:t>Precio Social del Carbono</a:t>
            </a: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647B21A0-9DD0-4177-B80F-4EF1ADDC117B}"/>
              </a:ext>
            </a:extLst>
          </p:cNvPr>
          <p:cNvSpPr txBox="1">
            <a:spLocks/>
          </p:cNvSpPr>
          <p:nvPr/>
        </p:nvSpPr>
        <p:spPr>
          <a:xfrm>
            <a:off x="8810132" y="4372507"/>
            <a:ext cx="2798777" cy="1366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buNone/>
            </a:pPr>
            <a:endParaRPr lang="es-CL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239B5CA-4509-48EA-A832-1B15FF6A2A51}"/>
              </a:ext>
            </a:extLst>
          </p:cNvPr>
          <p:cNvSpPr txBox="1"/>
          <p:nvPr/>
        </p:nvSpPr>
        <p:spPr>
          <a:xfrm>
            <a:off x="5950923" y="810260"/>
            <a:ext cx="6088025" cy="261610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es-CL" sz="3600" dirty="0"/>
          </a:p>
          <a:p>
            <a:pPr algn="ctr"/>
            <a:endParaRPr lang="es-CL" sz="3600" dirty="0"/>
          </a:p>
          <a:p>
            <a:pPr algn="ctr"/>
            <a:r>
              <a:rPr lang="es-CL" sz="2800" dirty="0"/>
              <a:t>Agregar 1 ó </a:t>
            </a:r>
          </a:p>
          <a:p>
            <a:pPr algn="ctr"/>
            <a:r>
              <a:rPr lang="es-CL" sz="2800" dirty="0"/>
              <a:t>+ Imágenes</a:t>
            </a:r>
            <a:endParaRPr lang="es-CL" sz="1200" b="1" dirty="0"/>
          </a:p>
          <a:p>
            <a:endParaRPr lang="es-CL" sz="1200" b="1" dirty="0"/>
          </a:p>
          <a:p>
            <a:endParaRPr lang="es-CL" sz="1200" b="1" dirty="0"/>
          </a:p>
          <a:p>
            <a:endParaRPr lang="es-CL" sz="1200" b="1" dirty="0"/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BBFC02A1-45E7-4C0D-8034-DC12A86524FD}"/>
              </a:ext>
            </a:extLst>
          </p:cNvPr>
          <p:cNvSpPr txBox="1">
            <a:spLocks/>
          </p:cNvSpPr>
          <p:nvPr/>
        </p:nvSpPr>
        <p:spPr>
          <a:xfrm>
            <a:off x="254001" y="3708819"/>
            <a:ext cx="5922580" cy="3116268"/>
          </a:xfrm>
          <a:prstGeom prst="rect">
            <a:avLst/>
          </a:prstGeom>
          <a:noFill/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buNone/>
            </a:pPr>
            <a:r>
              <a:rPr lang="es-CL" sz="2000" b="1" dirty="0">
                <a:solidFill>
                  <a:schemeClr val="accent1">
                    <a:lumMod val="75000"/>
                  </a:schemeClr>
                </a:solidFill>
              </a:rPr>
              <a:t>Principales Actividades/Acciones</a:t>
            </a:r>
          </a:p>
          <a:p>
            <a:pPr marL="50800" indent="0">
              <a:buNone/>
            </a:pPr>
            <a:r>
              <a:rPr lang="es-CL" sz="1600" b="1" dirty="0">
                <a:solidFill>
                  <a:schemeClr val="accent1">
                    <a:lumMod val="75000"/>
                  </a:schemeClr>
                </a:solidFill>
              </a:rPr>
              <a:t>         Estudios técnicos y diálogo de políticas</a:t>
            </a:r>
          </a:p>
          <a:p>
            <a:pPr lvl="0">
              <a:lnSpc>
                <a:spcPct val="100000"/>
              </a:lnSpc>
              <a:buSzPct val="100000"/>
            </a:pPr>
            <a:r>
              <a:rPr lang="es-CL" sz="1050" b="1" dirty="0"/>
              <a:t>Metodología para la estimación del precio social del carbono y fortalecimiento de capacidades para su aplicación en países de ALC</a:t>
            </a:r>
            <a:endParaRPr lang="en-US" sz="1050" b="1" dirty="0"/>
          </a:p>
          <a:p>
            <a:pPr lvl="0">
              <a:lnSpc>
                <a:spcPct val="100000"/>
              </a:lnSpc>
              <a:buSzPct val="100000"/>
            </a:pPr>
            <a:r>
              <a:rPr lang="es-CL" sz="1050" b="1" dirty="0"/>
              <a:t>Simulaciones del precio social del carbono en el sector Energía de América Latina y el Caribe.</a:t>
            </a:r>
            <a:endParaRPr lang="en-US" sz="1050" b="1" dirty="0"/>
          </a:p>
          <a:p>
            <a:pPr lvl="0">
              <a:lnSpc>
                <a:spcPct val="100000"/>
              </a:lnSpc>
              <a:buSzPct val="100000"/>
            </a:pPr>
            <a:r>
              <a:rPr lang="es-CL" sz="1050" b="1" dirty="0"/>
              <a:t>Estudio sobre las facultades jurídicas de los gobiernos nacionales y subnacionales en América Latina y el Caribe para fijar un precio social del carbono.</a:t>
            </a:r>
            <a:endParaRPr lang="en-US" sz="1050" b="1" dirty="0"/>
          </a:p>
          <a:p>
            <a:pPr lvl="0">
              <a:lnSpc>
                <a:spcPct val="100000"/>
              </a:lnSpc>
              <a:buSzPct val="100000"/>
            </a:pPr>
            <a:r>
              <a:rPr lang="es-CL" sz="1050" b="1" dirty="0"/>
              <a:t>Simulaciones del precio social del carbono en el sector Transporte de América Latina y el Caribe.</a:t>
            </a:r>
            <a:endParaRPr lang="en-US" sz="1050" b="1" dirty="0"/>
          </a:p>
          <a:p>
            <a:pPr lvl="0">
              <a:lnSpc>
                <a:spcPct val="100000"/>
              </a:lnSpc>
              <a:buSzPct val="100000"/>
            </a:pPr>
            <a:r>
              <a:rPr lang="es-CL" sz="1050" b="1" dirty="0"/>
              <a:t>Simulaciones del precio social del carbono en el sector Infraestructura en países seleccionados de América Latina y el Caribe.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CL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CL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CL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0800" indent="0">
              <a:buFont typeface="Arial"/>
              <a:buNone/>
            </a:pPr>
            <a:endParaRPr lang="es-CL" sz="2000" b="1" dirty="0">
              <a:solidFill>
                <a:schemeClr val="bg1"/>
              </a:solidFill>
            </a:endParaRP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B518D10A-5024-4898-9245-CB447B651136}"/>
              </a:ext>
            </a:extLst>
          </p:cNvPr>
          <p:cNvSpPr txBox="1">
            <a:spLocks/>
          </p:cNvSpPr>
          <p:nvPr/>
        </p:nvSpPr>
        <p:spPr>
          <a:xfrm>
            <a:off x="6313415" y="3708819"/>
            <a:ext cx="5725533" cy="3116268"/>
          </a:xfrm>
          <a:prstGeom prst="rect">
            <a:avLst/>
          </a:prstGeom>
          <a:noFill/>
          <a:ln w="381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buNone/>
            </a:pPr>
            <a:r>
              <a:rPr lang="es-CL" sz="2000" b="1" dirty="0">
                <a:solidFill>
                  <a:schemeClr val="accent1">
                    <a:lumMod val="75000"/>
                  </a:schemeClr>
                </a:solidFill>
              </a:rPr>
              <a:t>Resultados/Impactos Esperados</a:t>
            </a:r>
          </a:p>
          <a:p>
            <a:pPr marL="50800" indent="0">
              <a:buFont typeface="Arial"/>
              <a:buNone/>
            </a:pPr>
            <a:endParaRPr lang="es-CL" sz="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s-CL" sz="1200" b="1" dirty="0">
                <a:solidFill>
                  <a:schemeClr val="tx1"/>
                </a:solidFill>
              </a:rPr>
              <a:t>Incorporar criterios de sostenibilidad en las evaluaciones de los proyectos de inversión pública.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s-CL" sz="1200" b="1" dirty="0">
                <a:solidFill>
                  <a:schemeClr val="tx1"/>
                </a:solidFill>
              </a:rPr>
              <a:t>Promover estilos de desarrollo bajos en emisiones de carbono y el </a:t>
            </a:r>
            <a:r>
              <a:rPr lang="en-US" sz="1200" b="1" dirty="0">
                <a:solidFill>
                  <a:schemeClr val="tx1"/>
                </a:solidFill>
              </a:rPr>
              <a:t>cumplimiento </a:t>
            </a:r>
            <a:r>
              <a:rPr lang="es-ES" sz="1200" b="1" dirty="0">
                <a:solidFill>
                  <a:schemeClr val="tx1"/>
                </a:solidFill>
              </a:rPr>
              <a:t>de las metas planteadas en las </a:t>
            </a:r>
            <a:r>
              <a:rPr lang="es-ES" sz="1200" b="1" dirty="0" err="1">
                <a:solidFill>
                  <a:schemeClr val="tx1"/>
                </a:solidFill>
              </a:rPr>
              <a:t>NDCs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s-CL" sz="1200" b="1" dirty="0">
                <a:solidFill>
                  <a:schemeClr val="tx1"/>
                </a:solidFill>
              </a:rPr>
              <a:t>Incentivar la inversión pública sostenible en sectores clave: Infraestructura, Energía, Transporte., entre otros.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s-CL" sz="1200" b="1" dirty="0">
                <a:solidFill>
                  <a:schemeClr val="tx1"/>
                </a:solidFill>
              </a:rPr>
              <a:t>Promover el diálogo de políticas y el intercambio de experiencias sobre este tema a través de la Red SNIP.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CL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CL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CL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CL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CL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CL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0800" indent="0">
              <a:buFont typeface="Arial"/>
              <a:buNone/>
            </a:pPr>
            <a:endParaRPr lang="es-CL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015EBC-2C77-4EEB-9431-284E38FAB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2488" y="950164"/>
            <a:ext cx="2116037" cy="232651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75517C4-E791-418E-B9B9-7777576F1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1094" y="1039546"/>
            <a:ext cx="3882326" cy="1981050"/>
          </a:xfrm>
          <a:prstGeom prst="rect">
            <a:avLst/>
          </a:prstGeom>
        </p:spPr>
      </p:pic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8F4B2403-07E0-4DAF-9EB9-C19F673A6734}"/>
              </a:ext>
            </a:extLst>
          </p:cNvPr>
          <p:cNvSpPr/>
          <p:nvPr/>
        </p:nvSpPr>
        <p:spPr>
          <a:xfrm>
            <a:off x="376980" y="4322651"/>
            <a:ext cx="329091" cy="25491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497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86151" y="3449485"/>
            <a:ext cx="6595021" cy="1110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87053" y="694242"/>
            <a:ext cx="6594119" cy="18794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11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i="0" u="none" strike="noStrike" cap="none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GRACIAS</a:t>
            </a:r>
            <a:endParaRPr dirty="0"/>
          </a:p>
        </p:txBody>
      </p:sp>
      <p:sp>
        <p:nvSpPr>
          <p:cNvPr id="147" name="Shape 147"/>
          <p:cNvSpPr txBox="1">
            <a:spLocks noGrp="1"/>
          </p:cNvSpPr>
          <p:nvPr>
            <p:ph type="subTitle" idx="1"/>
          </p:nvPr>
        </p:nvSpPr>
        <p:spPr>
          <a:xfrm>
            <a:off x="1524000" y="2352163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www.euroclima.org</a:t>
            </a: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1950000" y="3345650"/>
            <a:ext cx="81147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Síguenos</a:t>
            </a:r>
            <a:r>
              <a:rPr lang="en-US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endParaRPr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1550" y="3800746"/>
            <a:ext cx="5471576" cy="141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/>
          <p:nvPr/>
        </p:nvSpPr>
        <p:spPr>
          <a:xfrm>
            <a:off x="3152325" y="5334100"/>
            <a:ext cx="14097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/>
              </a:rPr>
              <a:t>@EUROCLIMAplus</a:t>
            </a: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366725" y="5369200"/>
            <a:ext cx="19062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"/>
              </a:rPr>
              <a:t>@EUROCLIMA_UE_AL</a:t>
            </a:r>
            <a:r>
              <a:rPr lang="en-U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US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1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/>
          <p:nvPr/>
        </p:nvSpPr>
        <p:spPr>
          <a:xfrm>
            <a:off x="6002850" y="5280700"/>
            <a:ext cx="14097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Programa</a:t>
            </a:r>
            <a:endParaRPr sz="12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EUROCLIMA+   </a:t>
            </a:r>
            <a:endParaRPr sz="12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1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7477575" y="5334100"/>
            <a:ext cx="11463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EUROCLIMA+</a:t>
            </a:r>
            <a:endParaRPr sz="12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1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8753996"/>
      </p:ext>
    </p:extLst>
  </p:cSld>
  <p:clrMapOvr>
    <a:masterClrMapping/>
  </p:clrMapOvr>
</p:sld>
</file>

<file path=ppt/theme/theme1.xml><?xml version="1.0" encoding="utf-8"?>
<a:theme xmlns:a="http://schemas.openxmlformats.org/drawingml/2006/main" name="Azul con logo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ca E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ca E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303</Words>
  <Application>Microsoft Office PowerPoint</Application>
  <PresentationFormat>Widescreen</PresentationFormat>
  <Paragraphs>54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Nunito</vt:lpstr>
      <vt:lpstr>Calibri</vt:lpstr>
      <vt:lpstr>Arial</vt:lpstr>
      <vt:lpstr>Azul con logo</vt:lpstr>
      <vt:lpstr>Blanca EN</vt:lpstr>
      <vt:lpstr>1_Blanca EN</vt:lpstr>
      <vt:lpstr>EUROCLIMA+ Encuentro Anual 2018</vt:lpstr>
      <vt:lpstr>PowerPoint Presentation</vt:lpstr>
      <vt:lpstr>PowerPoint Presentation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EUROCLIMA+</dc:title>
  <dc:creator>Beatriz Garcia-Pozuelo - FIIAPP</dc:creator>
  <cp:lastModifiedBy>Cabrejas, Sara</cp:lastModifiedBy>
  <cp:revision>87</cp:revision>
  <dcterms:modified xsi:type="dcterms:W3CDTF">2018-10-08T22:25:26Z</dcterms:modified>
</cp:coreProperties>
</file>