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3" r:id="rId1"/>
    <p:sldMasterId id="2147483654" r:id="rId2"/>
    <p:sldMasterId id="2147483655" r:id="rId3"/>
  </p:sldMasterIdLst>
  <p:notesMasterIdLst>
    <p:notesMasterId r:id="rId20"/>
  </p:notesMasterIdLst>
  <p:sldIdLst>
    <p:sldId id="256" r:id="rId4"/>
    <p:sldId id="291" r:id="rId5"/>
    <p:sldId id="279" r:id="rId6"/>
    <p:sldId id="293" r:id="rId7"/>
    <p:sldId id="282" r:id="rId8"/>
    <p:sldId id="284" r:id="rId9"/>
    <p:sldId id="285" r:id="rId10"/>
    <p:sldId id="286" r:id="rId11"/>
    <p:sldId id="292" r:id="rId12"/>
    <p:sldId id="290" r:id="rId13"/>
    <p:sldId id="294" r:id="rId14"/>
    <p:sldId id="295" r:id="rId15"/>
    <p:sldId id="296" r:id="rId16"/>
    <p:sldId id="298" r:id="rId17"/>
    <p:sldId id="289" r:id="rId18"/>
    <p:sldId id="26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Roboto Light" panose="020B0604020202020204" charset="0"/>
      <p:regular r:id="rId33"/>
      <p:italic r:id="rId34"/>
    </p:embeddedFont>
    <p:embeddedFont>
      <p:font typeface="Roboto Regular" panose="020B060402020202020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5280" autoAdjust="0"/>
  </p:normalViewPr>
  <p:slideViewPr>
    <p:cSldViewPr snapToGrid="0">
      <p:cViewPr varScale="1">
        <p:scale>
          <a:sx n="35" d="100"/>
          <a:sy n="35" d="100"/>
        </p:scale>
        <p:origin x="48" y="10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rcedes.garcia\Desktop\CIER\GHG_LAC_Emis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csc\Dropbox\UNEP%20DTU\0-Emission%20LAC\Transport\Transport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csc\Dropbox\UNEP%20DTU\0-Emission%20LAC\Transport\Transport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ercedes.garcia\Desktop\LA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ercedes.garcia\Desktop\LAC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ercedes.garcia\Desktop\CIER\LAC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ercedes.garcia\Desktop\LAC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azzola_p\AppData\Local\Microsoft\Windows\INetCache\Content.Outlook\WL5250PT\GFEI%20LDV%20Stock%20to%202050%20(4DS)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csc\Dropbox\UNEP%20DTU\0-Emission%20LAC\Transport\Transport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csc\Dropbox\UNEP%20DTU\0-Emission%20LAC\Transport\Transport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csc\Dropbox\UNEP%20DTU\0-Emission%20LAC\Transport\Transport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dirty="0"/>
              <a:t>Emisiones</a:t>
            </a:r>
            <a:r>
              <a:rPr lang="es-PA" baseline="0" dirty="0"/>
              <a:t> por Sector en América Latina y el Caribe, 2014</a:t>
            </a:r>
            <a:endParaRPr lang="es-P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Sheet2!$G$13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Sheet2!$H$12:$M$12</c:f>
              <c:strCache>
                <c:ptCount val="6"/>
                <c:pt idx="0">
                  <c:v>Energia</c:v>
                </c:pt>
                <c:pt idx="1">
                  <c:v>Agricultura</c:v>
                </c:pt>
                <c:pt idx="2">
                  <c:v>UTCUTS</c:v>
                </c:pt>
                <c:pt idx="3">
                  <c:v>Residuos</c:v>
                </c:pt>
                <c:pt idx="4">
                  <c:v>Industria</c:v>
                </c:pt>
                <c:pt idx="5">
                  <c:v>Combustibles Bunker</c:v>
                </c:pt>
              </c:strCache>
            </c:strRef>
          </c:cat>
          <c:val>
            <c:numRef>
              <c:f>Sheet2!$H$13:$M$13</c:f>
              <c:numCache>
                <c:formatCode>0%</c:formatCode>
                <c:ptCount val="6"/>
                <c:pt idx="1">
                  <c:v>0.22640187323729399</c:v>
                </c:pt>
                <c:pt idx="2">
                  <c:v>0.18777258819451501</c:v>
                </c:pt>
                <c:pt idx="3">
                  <c:v>6.1555993885546001E-2</c:v>
                </c:pt>
                <c:pt idx="4">
                  <c:v>4.0549403142510203E-2</c:v>
                </c:pt>
                <c:pt idx="5">
                  <c:v>2.0004139475383799E-2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8-4F6A-83A9-E3B16C6474FE}"/>
            </c:ext>
          </c:extLst>
        </c:ser>
        <c:ser>
          <c:idx val="1"/>
          <c:order val="1"/>
          <c:tx>
            <c:strRef>
              <c:f>Sheet2!$G$14</c:f>
              <c:strCache>
                <c:ptCount val="1"/>
                <c:pt idx="0">
                  <c:v>Electricidad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Sheet2!$H$12:$M$12</c:f>
              <c:strCache>
                <c:ptCount val="6"/>
                <c:pt idx="0">
                  <c:v>Energia</c:v>
                </c:pt>
                <c:pt idx="1">
                  <c:v>Agricultura</c:v>
                </c:pt>
                <c:pt idx="2">
                  <c:v>UTCUTS</c:v>
                </c:pt>
                <c:pt idx="3">
                  <c:v>Residuos</c:v>
                </c:pt>
                <c:pt idx="4">
                  <c:v>Industria</c:v>
                </c:pt>
                <c:pt idx="5">
                  <c:v>Combustibles Bunker</c:v>
                </c:pt>
              </c:strCache>
            </c:strRef>
          </c:cat>
          <c:val>
            <c:numRef>
              <c:f>Sheet2!$H$14:$M$14</c:f>
              <c:numCache>
                <c:formatCode>General</c:formatCode>
                <c:ptCount val="6"/>
                <c:pt idx="0" formatCode="0%">
                  <c:v>0.146233202083702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8-4F6A-83A9-E3B16C6474FE}"/>
            </c:ext>
          </c:extLst>
        </c:ser>
        <c:ser>
          <c:idx val="2"/>
          <c:order val="2"/>
          <c:tx>
            <c:strRef>
              <c:f>Sheet2!$G$15</c:f>
              <c:strCache>
                <c:ptCount val="1"/>
                <c:pt idx="0">
                  <c:v>Transporte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F8-4F6A-83A9-E3B16C647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Sheet2!$H$12:$M$12</c:f>
              <c:strCache>
                <c:ptCount val="6"/>
                <c:pt idx="0">
                  <c:v>Energia</c:v>
                </c:pt>
                <c:pt idx="1">
                  <c:v>Agricultura</c:v>
                </c:pt>
                <c:pt idx="2">
                  <c:v>UTCUTS</c:v>
                </c:pt>
                <c:pt idx="3">
                  <c:v>Residuos</c:v>
                </c:pt>
                <c:pt idx="4">
                  <c:v>Industria</c:v>
                </c:pt>
                <c:pt idx="5">
                  <c:v>Combustibles Bunker</c:v>
                </c:pt>
              </c:strCache>
            </c:strRef>
          </c:cat>
          <c:val>
            <c:numRef>
              <c:f>Sheet2!$H$15:$M$15</c:f>
              <c:numCache>
                <c:formatCode>General</c:formatCode>
                <c:ptCount val="6"/>
                <c:pt idx="0" formatCode="0%">
                  <c:v>0.15011084318121201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F8-4F6A-83A9-E3B16C6474FE}"/>
            </c:ext>
          </c:extLst>
        </c:ser>
        <c:ser>
          <c:idx val="3"/>
          <c:order val="3"/>
          <c:tx>
            <c:strRef>
              <c:f>Sheet2!$G$16</c:f>
              <c:strCache>
                <c:ptCount val="1"/>
                <c:pt idx="0">
                  <c:v>Emisiones Fugitivas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Sheet2!$H$12:$M$12</c:f>
              <c:strCache>
                <c:ptCount val="6"/>
                <c:pt idx="0">
                  <c:v>Energia</c:v>
                </c:pt>
                <c:pt idx="1">
                  <c:v>Agricultura</c:v>
                </c:pt>
                <c:pt idx="2">
                  <c:v>UTCUTS</c:v>
                </c:pt>
                <c:pt idx="3">
                  <c:v>Residuos</c:v>
                </c:pt>
                <c:pt idx="4">
                  <c:v>Industria</c:v>
                </c:pt>
                <c:pt idx="5">
                  <c:v>Combustibles Bunker</c:v>
                </c:pt>
              </c:strCache>
            </c:strRef>
          </c:cat>
          <c:val>
            <c:numRef>
              <c:f>Sheet2!$H$16:$M$16</c:f>
              <c:numCache>
                <c:formatCode>General</c:formatCode>
                <c:ptCount val="6"/>
                <c:pt idx="0" formatCode="0%">
                  <c:v>3.5971043621592098E-2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8-4F6A-83A9-E3B16C6474FE}"/>
            </c:ext>
          </c:extLst>
        </c:ser>
        <c:ser>
          <c:idx val="4"/>
          <c:order val="4"/>
          <c:tx>
            <c:strRef>
              <c:f>Sheet2!$G$17</c:f>
              <c:strCache>
                <c:ptCount val="1"/>
                <c:pt idx="0">
                  <c:v>Manufactura/construcción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Sheet2!$H$12:$M$12</c:f>
              <c:strCache>
                <c:ptCount val="6"/>
                <c:pt idx="0">
                  <c:v>Energia</c:v>
                </c:pt>
                <c:pt idx="1">
                  <c:v>Agricultura</c:v>
                </c:pt>
                <c:pt idx="2">
                  <c:v>UTCUTS</c:v>
                </c:pt>
                <c:pt idx="3">
                  <c:v>Residuos</c:v>
                </c:pt>
                <c:pt idx="4">
                  <c:v>Industria</c:v>
                </c:pt>
                <c:pt idx="5">
                  <c:v>Combustibles Bunker</c:v>
                </c:pt>
              </c:strCache>
            </c:strRef>
          </c:cat>
          <c:val>
            <c:numRef>
              <c:f>Sheet2!$H$17:$M$17</c:f>
              <c:numCache>
                <c:formatCode>General</c:formatCode>
                <c:ptCount val="6"/>
                <c:pt idx="0" formatCode="0%">
                  <c:v>7.6318460314650005E-2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F8-4F6A-83A9-E3B16C6474FE}"/>
            </c:ext>
          </c:extLst>
        </c:ser>
        <c:ser>
          <c:idx val="5"/>
          <c:order val="5"/>
          <c:tx>
            <c:strRef>
              <c:f>Sheet2!$G$18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Sheet2!$H$12:$M$12</c:f>
              <c:strCache>
                <c:ptCount val="6"/>
                <c:pt idx="0">
                  <c:v>Energia</c:v>
                </c:pt>
                <c:pt idx="1">
                  <c:v>Agricultura</c:v>
                </c:pt>
                <c:pt idx="2">
                  <c:v>UTCUTS</c:v>
                </c:pt>
                <c:pt idx="3">
                  <c:v>Residuos</c:v>
                </c:pt>
                <c:pt idx="4">
                  <c:v>Industria</c:v>
                </c:pt>
                <c:pt idx="5">
                  <c:v>Combustibles Bunker</c:v>
                </c:pt>
              </c:strCache>
            </c:strRef>
          </c:cat>
          <c:val>
            <c:numRef>
              <c:f>Sheet2!$H$18:$M$18</c:f>
              <c:numCache>
                <c:formatCode>General</c:formatCode>
                <c:ptCount val="6"/>
                <c:pt idx="0" formatCode="0%">
                  <c:v>5.5082452863594297E-2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F8-4F6A-83A9-E3B16C647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36432520"/>
        <c:axId val="2136436040"/>
      </c:barChart>
      <c:catAx>
        <c:axId val="213643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6436040"/>
        <c:crosses val="autoZero"/>
        <c:auto val="1"/>
        <c:lblAlgn val="ctr"/>
        <c:lblOffset val="100"/>
        <c:noMultiLvlLbl val="0"/>
      </c:catAx>
      <c:valAx>
        <c:axId val="213643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643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da-DK">
                <a:solidFill>
                  <a:srgbClr val="FFFFFF"/>
                </a:solidFill>
              </a:rPr>
              <a:t>Curitiba</a:t>
            </a:r>
          </a:p>
        </c:rich>
      </c:tx>
      <c:layout>
        <c:manualLayout>
          <c:xMode val="edge"/>
          <c:yMode val="edge"/>
          <c:x val="0.45090574199217098"/>
          <c:y val="3.09574807269397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885757539010799E-3"/>
          <c:y val="8.4045257968786993E-2"/>
          <c:w val="0.60638035870516205"/>
          <c:h val="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1-FA7F-453B-B872-D7609B9DC2D4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3-FA7F-453B-B872-D7609B9DC2D4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5-FA7F-453B-B872-D7609B9DC2D4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7-FA7F-453B-B872-D7609B9DC2D4}"/>
              </c:ext>
            </c:extLst>
          </c:dPt>
          <c:dPt>
            <c:idx val="4"/>
            <c:bubble3D val="0"/>
            <c:explosion val="0"/>
            <c:extLst>
              <c:ext xmlns:c16="http://schemas.microsoft.com/office/drawing/2014/chart" uri="{C3380CC4-5D6E-409C-BE32-E72D297353CC}">
                <c16:uniqueId val="{00000009-FA7F-453B-B872-D7609B9DC2D4}"/>
              </c:ext>
            </c:extLst>
          </c:dPt>
          <c:dPt>
            <c:idx val="5"/>
            <c:bubble3D val="0"/>
            <c:explosion val="11"/>
            <c:extLst>
              <c:ext xmlns:c16="http://schemas.microsoft.com/office/drawing/2014/chart" uri="{C3380CC4-5D6E-409C-BE32-E72D297353CC}">
                <c16:uniqueId val="{0000000B-FA7F-453B-B872-D7609B9DC2D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45%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F-453B-B872-D7609B9DC2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28%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7F-453B-B872-D7609B9DC2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21%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7F-453B-B872-D7609B9DC2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5%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7F-453B-B872-D7609B9DC2D4}"/>
                </c:ext>
              </c:extLst>
            </c:dLbl>
            <c:dLbl>
              <c:idx val="4"/>
              <c:layout>
                <c:manualLayout>
                  <c:x val="5.6424173820011404E-4"/>
                  <c:y val="1.0656599427844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1%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7F-453B-B872-D7609B9DC2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'City Transport'!$K$39:$O$39</c:f>
              <c:strCache>
                <c:ptCount val="5"/>
                <c:pt idx="0">
                  <c:v>Public Transport</c:v>
                </c:pt>
                <c:pt idx="1">
                  <c:v>Private Transport</c:v>
                </c:pt>
                <c:pt idx="2">
                  <c:v>Walk</c:v>
                </c:pt>
                <c:pt idx="3">
                  <c:v>Cycle</c:v>
                </c:pt>
                <c:pt idx="4">
                  <c:v>Other</c:v>
                </c:pt>
              </c:strCache>
            </c:strRef>
          </c:cat>
          <c:val>
            <c:numRef>
              <c:f>'City Transport'!$K$40:$O$40</c:f>
              <c:numCache>
                <c:formatCode>0.0%</c:formatCode>
                <c:ptCount val="5"/>
                <c:pt idx="0">
                  <c:v>0.45</c:v>
                </c:pt>
                <c:pt idx="1">
                  <c:v>0.28000000000000003</c:v>
                </c:pt>
                <c:pt idx="2">
                  <c:v>0.21</c:v>
                </c:pt>
                <c:pt idx="3">
                  <c:v>0.05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A7F-453B-B872-D7609B9DC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584268909686198"/>
          <c:y val="0.239938767668675"/>
          <c:w val="0.41966725948057798"/>
          <c:h val="0.6037924804408070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da-DK">
                <a:solidFill>
                  <a:srgbClr val="FFFFFF"/>
                </a:solidFill>
              </a:rPr>
              <a:t>USA</a:t>
            </a:r>
          </a:p>
        </c:rich>
      </c:tx>
      <c:layout>
        <c:manualLayout>
          <c:xMode val="edge"/>
          <c:yMode val="edge"/>
          <c:x val="0.50371948121619403"/>
          <c:y val="9.07588220694534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0786211380191799E-3"/>
          <c:y val="3.8166803321319998E-2"/>
          <c:w val="0.57848423255367298"/>
          <c:h val="0.9582444823134209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1-BA67-4686-A019-E88248FAA2AE}"/>
              </c:ext>
            </c:extLst>
          </c:dPt>
          <c:dPt>
            <c:idx val="1"/>
            <c:bubble3D val="0"/>
            <c:explosion val="4"/>
            <c:extLst>
              <c:ext xmlns:c16="http://schemas.microsoft.com/office/drawing/2014/chart" uri="{C3380CC4-5D6E-409C-BE32-E72D297353CC}">
                <c16:uniqueId val="{00000003-BA67-4686-A019-E88248FAA2AE}"/>
              </c:ext>
            </c:extLst>
          </c:dPt>
          <c:dPt>
            <c:idx val="2"/>
            <c:bubble3D val="0"/>
            <c:explosion val="16"/>
            <c:extLst>
              <c:ext xmlns:c16="http://schemas.microsoft.com/office/drawing/2014/chart" uri="{C3380CC4-5D6E-409C-BE32-E72D297353CC}">
                <c16:uniqueId val="{00000005-BA67-4686-A019-E88248FAA2AE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7-BA67-4686-A019-E88248FAA2AE}"/>
              </c:ext>
            </c:extLst>
          </c:dPt>
          <c:dPt>
            <c:idx val="4"/>
            <c:bubble3D val="0"/>
            <c:explosion val="12"/>
            <c:extLst>
              <c:ext xmlns:c16="http://schemas.microsoft.com/office/drawing/2014/chart" uri="{C3380CC4-5D6E-409C-BE32-E72D297353CC}">
                <c16:uniqueId val="{00000009-BA67-4686-A019-E88248FAA2AE}"/>
              </c:ext>
            </c:extLst>
          </c:dPt>
          <c:dPt>
            <c:idx val="5"/>
            <c:bubble3D val="0"/>
            <c:explosion val="11"/>
            <c:extLst>
              <c:ext xmlns:c16="http://schemas.microsoft.com/office/drawing/2014/chart" uri="{C3380CC4-5D6E-409C-BE32-E72D297353CC}">
                <c16:uniqueId val="{0000000B-BA67-4686-A019-E88248FAA2AE}"/>
              </c:ext>
            </c:extLst>
          </c:dPt>
          <c:dLbls>
            <c:dLbl>
              <c:idx val="0"/>
              <c:layout>
                <c:manualLayout>
                  <c:x val="-2.2301507853248401E-2"/>
                  <c:y val="0.120104525512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7-4686-A019-E88248FAA2AE}"/>
                </c:ext>
              </c:extLst>
            </c:dLbl>
            <c:dLbl>
              <c:idx val="2"/>
              <c:layout>
                <c:manualLayout>
                  <c:x val="9.1001039835103895E-2"/>
                  <c:y val="0.120690406843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67-4686-A019-E88248FAA2AE}"/>
                </c:ext>
              </c:extLst>
            </c:dLbl>
            <c:dLbl>
              <c:idx val="3"/>
              <c:layout>
                <c:manualLayout>
                  <c:x val="-1.4024614356004101E-2"/>
                  <c:y val="3.0005384601264201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67-4686-A019-E88248FAA2AE}"/>
                </c:ext>
              </c:extLst>
            </c:dLbl>
            <c:dLbl>
              <c:idx val="4"/>
              <c:layout>
                <c:manualLayout>
                  <c:x val="8.8239050542062297E-3"/>
                  <c:y val="1.1568409672402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67-4686-A019-E88248FAA2AE}"/>
                </c:ext>
              </c:extLst>
            </c:dLbl>
            <c:dLbl>
              <c:idx val="5"/>
              <c:layout>
                <c:manualLayout>
                  <c:x val="6.7034041209237699E-2"/>
                  <c:y val="2.5314509664747398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67-4686-A019-E88248FAA2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'City Transport'!$K$1:$P$1</c:f>
              <c:strCache>
                <c:ptCount val="6"/>
                <c:pt idx="0">
                  <c:v>Public Transport</c:v>
                </c:pt>
                <c:pt idx="1">
                  <c:v>Private Transport</c:v>
                </c:pt>
                <c:pt idx="2">
                  <c:v>Carpool</c:v>
                </c:pt>
                <c:pt idx="3">
                  <c:v>Walk</c:v>
                </c:pt>
                <c:pt idx="4">
                  <c:v>Taxi</c:v>
                </c:pt>
                <c:pt idx="5">
                  <c:v>Cycle</c:v>
                </c:pt>
              </c:strCache>
            </c:strRef>
          </c:cat>
          <c:val>
            <c:numRef>
              <c:f>'City Transport'!$K$2:$P$2</c:f>
              <c:numCache>
                <c:formatCode>0.0%</c:formatCode>
                <c:ptCount val="6"/>
                <c:pt idx="0">
                  <c:v>5.23012552301255E-2</c:v>
                </c:pt>
                <c:pt idx="1">
                  <c:v>0.79811715481171497</c:v>
                </c:pt>
                <c:pt idx="2">
                  <c:v>0.101464435146443</c:v>
                </c:pt>
                <c:pt idx="3">
                  <c:v>2.92887029288703E-2</c:v>
                </c:pt>
                <c:pt idx="4">
                  <c:v>1.2552301255230099E-2</c:v>
                </c:pt>
                <c:pt idx="5">
                  <c:v>6.2761506276150601E-3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67-4686-A019-E88248FAA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60950618701205"/>
          <c:y val="0.24898660947360499"/>
          <c:w val="0.37939043001008199"/>
          <c:h val="0.6437453272022900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86-4169-B186-65C3850FF7BB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86-4169-B186-65C3850FF7BB}"/>
              </c:ext>
            </c:extLst>
          </c:dPt>
          <c:cat>
            <c:numRef>
              <c:f>'demanda electrica TWh'!$H$27:$I$27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</c:numRef>
          </c:cat>
          <c:val>
            <c:numRef>
              <c:f>'demanda electrica TWh'!$H$28:$I$28</c:f>
              <c:numCache>
                <c:formatCode>General</c:formatCode>
                <c:ptCount val="2"/>
                <c:pt idx="0">
                  <c:v>22015</c:v>
                </c:pt>
                <c:pt idx="1">
                  <c:v>36224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86-4169-B186-65C3850FF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36552504"/>
        <c:axId val="2136558984"/>
      </c:barChart>
      <c:catAx>
        <c:axId val="2136552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/>
                    <a:ea typeface="+mn-ea"/>
                    <a:cs typeface="+mn-cs"/>
                  </a:defRPr>
                </a:pPr>
                <a:r>
                  <a:rPr lang="es-PA" b="1"/>
                  <a:t>Mundo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/>
                <a:ea typeface="+mn-ea"/>
                <a:cs typeface="+mn-cs"/>
              </a:defRPr>
            </a:pPr>
            <a:endParaRPr lang="fr-FR"/>
          </a:p>
        </c:txPr>
        <c:crossAx val="2136558984"/>
        <c:crosses val="autoZero"/>
        <c:auto val="1"/>
        <c:lblAlgn val="ctr"/>
        <c:lblOffset val="100"/>
        <c:noMultiLvlLbl val="0"/>
      </c:catAx>
      <c:valAx>
        <c:axId val="213655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/>
                    <a:ea typeface="+mn-ea"/>
                    <a:cs typeface="+mn-cs"/>
                  </a:defRPr>
                </a:pPr>
                <a:r>
                  <a:rPr lang="es-PA"/>
                  <a:t>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/>
                <a:ea typeface="+mn-ea"/>
                <a:cs typeface="+mn-cs"/>
              </a:defRPr>
            </a:pPr>
            <a:endParaRPr lang="fr-FR"/>
          </a:p>
        </c:txPr>
        <c:crossAx val="213655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Roboto" panose="02000000000000000000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95-4B53-B4AC-B4DCA5526647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1-4EEB-A01E-6BADC4869E10}"/>
              </c:ext>
            </c:extLst>
          </c:dPt>
          <c:cat>
            <c:numRef>
              <c:f>'demanda electrica TWh'!$H$27:$I$27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</c:numRef>
          </c:cat>
          <c:val>
            <c:numRef>
              <c:f>'demanda electrica TWh'!$H$29:$I$29</c:f>
              <c:numCache>
                <c:formatCode>General</c:formatCode>
                <c:ptCount val="2"/>
                <c:pt idx="0">
                  <c:v>1312</c:v>
                </c:pt>
                <c:pt idx="1">
                  <c:v>2444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61-4EEB-A01E-6BADC4869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36608616"/>
        <c:axId val="2136615096"/>
      </c:barChart>
      <c:catAx>
        <c:axId val="2136608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/>
                    <a:ea typeface="+mn-ea"/>
                    <a:cs typeface="+mn-cs"/>
                  </a:defRPr>
                </a:pPr>
                <a:r>
                  <a:rPr lang="es-PA" b="1"/>
                  <a:t>LAC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/>
                <a:ea typeface="+mn-ea"/>
                <a:cs typeface="+mn-cs"/>
              </a:defRPr>
            </a:pPr>
            <a:endParaRPr lang="fr-FR"/>
          </a:p>
        </c:txPr>
        <c:crossAx val="2136615096"/>
        <c:crosses val="autoZero"/>
        <c:auto val="1"/>
        <c:lblAlgn val="ctr"/>
        <c:lblOffset val="100"/>
        <c:noMultiLvlLbl val="0"/>
      </c:catAx>
      <c:valAx>
        <c:axId val="2136615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/>
                    <a:ea typeface="+mn-ea"/>
                    <a:cs typeface="+mn-cs"/>
                  </a:defRPr>
                </a:pPr>
                <a:r>
                  <a:rPr lang="es-PA"/>
                  <a:t>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/>
                <a:ea typeface="+mn-ea"/>
                <a:cs typeface="+mn-cs"/>
              </a:defRPr>
            </a:pPr>
            <a:endParaRPr lang="fr-FR"/>
          </a:p>
        </c:txPr>
        <c:crossAx val="213660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>
          <a:latin typeface="Roboto" panose="02000000000000000000"/>
        </a:defRPr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dirty="0"/>
              <a:t>Generación de Electricidad por Fuente</a:t>
            </a:r>
            <a:r>
              <a:rPr lang="es-PA" baseline="0" dirty="0"/>
              <a:t> en LAC, 2000-2017</a:t>
            </a:r>
            <a:endParaRPr lang="es-P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'Power Generation GWh'!$H$100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'Power Generation GWh'!$G$101:$G$104</c:f>
              <c:strCache>
                <c:ptCount val="4"/>
                <c:pt idx="0">
                  <c:v>Grandes hidroeléctricas</c:v>
                </c:pt>
                <c:pt idx="1">
                  <c:v>Combustibles fósiles</c:v>
                </c:pt>
                <c:pt idx="2">
                  <c:v>Energías renovables</c:v>
                </c:pt>
                <c:pt idx="3">
                  <c:v>Nuclear</c:v>
                </c:pt>
              </c:strCache>
            </c:strRef>
          </c:cat>
          <c:val>
            <c:numRef>
              <c:f>'Power Generation GWh'!$H$101:$H$104</c:f>
              <c:numCache>
                <c:formatCode>0%</c:formatCode>
                <c:ptCount val="4"/>
                <c:pt idx="0">
                  <c:v>0.56152178234836303</c:v>
                </c:pt>
                <c:pt idx="1">
                  <c:v>0.36421959922770297</c:v>
                </c:pt>
                <c:pt idx="2">
                  <c:v>5.6531503452086899E-2</c:v>
                </c:pt>
                <c:pt idx="3">
                  <c:v>1.77271149718475E-2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7-45E1-8C53-71715A450CF0}"/>
            </c:ext>
          </c:extLst>
        </c:ser>
        <c:ser>
          <c:idx val="1"/>
          <c:order val="1"/>
          <c:tx>
            <c:strRef>
              <c:f>'Power Generation GWh'!$I$100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'Power Generation GWh'!$G$101:$G$104</c:f>
              <c:strCache>
                <c:ptCount val="4"/>
                <c:pt idx="0">
                  <c:v>Grandes hidroeléctricas</c:v>
                </c:pt>
                <c:pt idx="1">
                  <c:v>Combustibles fósiles</c:v>
                </c:pt>
                <c:pt idx="2">
                  <c:v>Energías renovables</c:v>
                </c:pt>
                <c:pt idx="3">
                  <c:v>Nuclear</c:v>
                </c:pt>
              </c:strCache>
            </c:strRef>
          </c:cat>
          <c:val>
            <c:numRef>
              <c:f>'Power Generation GWh'!$I$101:$I$104</c:f>
              <c:numCache>
                <c:formatCode>0%</c:formatCode>
                <c:ptCount val="4"/>
                <c:pt idx="0">
                  <c:v>0.44080660167152702</c:v>
                </c:pt>
                <c:pt idx="1">
                  <c:v>0.42801475551246898</c:v>
                </c:pt>
                <c:pt idx="2">
                  <c:v>0.109692980055822</c:v>
                </c:pt>
                <c:pt idx="3">
                  <c:v>2.1485662760182499E-2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F7-45E1-8C53-71715A450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6679576"/>
        <c:axId val="2136683032"/>
      </c:barChart>
      <c:catAx>
        <c:axId val="213667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6683032"/>
        <c:crosses val="autoZero"/>
        <c:auto val="1"/>
        <c:lblAlgn val="ctr"/>
        <c:lblOffset val="100"/>
        <c:noMultiLvlLbl val="0"/>
      </c:catAx>
      <c:valAx>
        <c:axId val="2136683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667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effectLst/>
                <a:latin typeface="Roboto "/>
                <a:ea typeface="+mn-ea"/>
                <a:cs typeface="+mn-cs"/>
              </a:defRPr>
            </a:pPr>
            <a:r>
              <a:rPr lang="es-PA" sz="1200" dirty="0">
                <a:solidFill>
                  <a:schemeClr val="tx1"/>
                </a:solidFill>
                <a:effectLst/>
              </a:rPr>
              <a:t>Evolución de la Capacidad Instalada Anual en LAC (MW), 2001-2016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effectLst/>
              <a:latin typeface="Roboto 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766689814814801"/>
          <c:y val="0.19504796906862401"/>
          <c:w val="0.81999513888888897"/>
          <c:h val="0.318572466357341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'Capacidad Anual MW'!$B$23</c:f>
              <c:strCache>
                <c:ptCount val="1"/>
                <c:pt idx="0">
                  <c:v>Gran Hidro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MW'!$C$23:$R$23</c:f>
              <c:numCache>
                <c:formatCode>#,##0</c:formatCode>
                <c:ptCount val="16"/>
                <c:pt idx="0" formatCode="General">
                  <c:v>0</c:v>
                </c:pt>
                <c:pt idx="1">
                  <c:v>2031</c:v>
                </c:pt>
                <c:pt idx="2">
                  <c:v>1090</c:v>
                </c:pt>
                <c:pt idx="3">
                  <c:v>1933</c:v>
                </c:pt>
                <c:pt idx="4">
                  <c:v>1090</c:v>
                </c:pt>
                <c:pt idx="5">
                  <c:v>1233</c:v>
                </c:pt>
                <c:pt idx="6">
                  <c:v>2253</c:v>
                </c:pt>
                <c:pt idx="7" formatCode="General">
                  <c:v>295</c:v>
                </c:pt>
                <c:pt idx="8">
                  <c:v>1177</c:v>
                </c:pt>
                <c:pt idx="9">
                  <c:v>1961</c:v>
                </c:pt>
                <c:pt idx="10">
                  <c:v>3323</c:v>
                </c:pt>
                <c:pt idx="11">
                  <c:v>4042</c:v>
                </c:pt>
                <c:pt idx="12">
                  <c:v>4745</c:v>
                </c:pt>
                <c:pt idx="13">
                  <c:v>3024</c:v>
                </c:pt>
                <c:pt idx="14">
                  <c:v>2855</c:v>
                </c:pt>
                <c:pt idx="15">
                  <c:v>4254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A-4341-BC55-6D9411230A6E}"/>
            </c:ext>
          </c:extLst>
        </c:ser>
        <c:ser>
          <c:idx val="1"/>
          <c:order val="1"/>
          <c:tx>
            <c:strRef>
              <c:f>'Capacidad Anual MW'!$B$24</c:f>
              <c:strCache>
                <c:ptCount val="1"/>
                <c:pt idx="0">
                  <c:v>Carbón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MW'!$C$24:$R$24</c:f>
              <c:numCache>
                <c:formatCode>General</c:formatCode>
                <c:ptCount val="16"/>
                <c:pt idx="0">
                  <c:v>-33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648</c:v>
                </c:pt>
                <c:pt idx="7">
                  <c:v>313</c:v>
                </c:pt>
                <c:pt idx="8">
                  <c:v>105</c:v>
                </c:pt>
                <c:pt idx="9">
                  <c:v>814</c:v>
                </c:pt>
                <c:pt idx="10" formatCode="#,##0">
                  <c:v>1060</c:v>
                </c:pt>
                <c:pt idx="11" formatCode="#,##0">
                  <c:v>1432</c:v>
                </c:pt>
                <c:pt idx="12">
                  <c:v>768</c:v>
                </c:pt>
                <c:pt idx="13" formatCode="#,##0">
                  <c:v>3088</c:v>
                </c:pt>
                <c:pt idx="14">
                  <c:v>580</c:v>
                </c:pt>
                <c:pt idx="15">
                  <c:v>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A-4341-BC55-6D9411230A6E}"/>
            </c:ext>
          </c:extLst>
        </c:ser>
        <c:ser>
          <c:idx val="2"/>
          <c:order val="2"/>
          <c:tx>
            <c:strRef>
              <c:f>'Capacidad Anual MW'!$B$25</c:f>
              <c:strCache>
                <c:ptCount val="1"/>
                <c:pt idx="0">
                  <c:v>Gas Natural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MW'!$C$25:$R$25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428</c:v>
                </c:pt>
                <c:pt idx="6" formatCode="#,##0">
                  <c:v>3456</c:v>
                </c:pt>
                <c:pt idx="7" formatCode="#,##0">
                  <c:v>2294</c:v>
                </c:pt>
                <c:pt idx="8" formatCode="#,##0">
                  <c:v>4558</c:v>
                </c:pt>
                <c:pt idx="9" formatCode="#,##0">
                  <c:v>4042</c:v>
                </c:pt>
                <c:pt idx="10" formatCode="#,##0">
                  <c:v>1466</c:v>
                </c:pt>
                <c:pt idx="11" formatCode="#,##0">
                  <c:v>2129</c:v>
                </c:pt>
                <c:pt idx="12" formatCode="#,##0">
                  <c:v>2423</c:v>
                </c:pt>
                <c:pt idx="13">
                  <c:v>889</c:v>
                </c:pt>
                <c:pt idx="14" formatCode="#,##0">
                  <c:v>3782</c:v>
                </c:pt>
                <c:pt idx="15" formatCode="#,##0">
                  <c:v>5159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AA-4341-BC55-6D9411230A6E}"/>
            </c:ext>
          </c:extLst>
        </c:ser>
        <c:ser>
          <c:idx val="3"/>
          <c:order val="3"/>
          <c:tx>
            <c:strRef>
              <c:f>'Capacidad Anual MW'!$B$26</c:f>
              <c:strCache>
                <c:ptCount val="1"/>
                <c:pt idx="0">
                  <c:v>Petroleo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MW'!$C$26:$R$26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#,##0">
                  <c:v>1744</c:v>
                </c:pt>
                <c:pt idx="6">
                  <c:v>392</c:v>
                </c:pt>
                <c:pt idx="7" formatCode="#,##0">
                  <c:v>2468</c:v>
                </c:pt>
                <c:pt idx="8" formatCode="#,##0">
                  <c:v>2277</c:v>
                </c:pt>
                <c:pt idx="9" formatCode="#,##0">
                  <c:v>1642</c:v>
                </c:pt>
                <c:pt idx="10" formatCode="#,##0">
                  <c:v>1717</c:v>
                </c:pt>
                <c:pt idx="11" formatCode="#,##0">
                  <c:v>3107</c:v>
                </c:pt>
                <c:pt idx="12" formatCode="#,##0">
                  <c:v>5422</c:v>
                </c:pt>
                <c:pt idx="13" formatCode="#,##0">
                  <c:v>1264</c:v>
                </c:pt>
                <c:pt idx="14" formatCode="#,##0">
                  <c:v>3435</c:v>
                </c:pt>
                <c:pt idx="15" formatCode="#,##0">
                  <c:v>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AA-4341-BC55-6D9411230A6E}"/>
            </c:ext>
          </c:extLst>
        </c:ser>
        <c:ser>
          <c:idx val="4"/>
          <c:order val="4"/>
          <c:tx>
            <c:strRef>
              <c:f>'Capacidad Anual MW'!$B$27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MW'!$C$27:$R$27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277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222</c:v>
                </c:pt>
                <c:pt idx="13">
                  <c:v>40</c:v>
                </c:pt>
                <c:pt idx="14">
                  <c:v>70</c:v>
                </c:pt>
                <c:pt idx="15">
                  <c:v>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AA-4341-BC55-6D9411230A6E}"/>
            </c:ext>
          </c:extLst>
        </c:ser>
        <c:ser>
          <c:idx val="5"/>
          <c:order val="5"/>
          <c:tx>
            <c:strRef>
              <c:f>'Capacidad Anual MW'!$B$28</c:f>
              <c:strCache>
                <c:ptCount val="1"/>
                <c:pt idx="0">
                  <c:v>Geotermia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MW'!$C$28:$R$28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78</c:v>
                </c:pt>
                <c:pt idx="3">
                  <c:v>0</c:v>
                </c:pt>
                <c:pt idx="4">
                  <c:v>10</c:v>
                </c:pt>
                <c:pt idx="5">
                  <c:v>148</c:v>
                </c:pt>
                <c:pt idx="6">
                  <c:v>78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-33</c:v>
                </c:pt>
                <c:pt idx="11">
                  <c:v>9</c:v>
                </c:pt>
                <c:pt idx="12">
                  <c:v>2</c:v>
                </c:pt>
                <c:pt idx="13">
                  <c:v>10</c:v>
                </c:pt>
                <c:pt idx="14">
                  <c:v>113</c:v>
                </c:pt>
                <c:pt idx="15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AA-4341-BC55-6D9411230A6E}"/>
            </c:ext>
          </c:extLst>
        </c:ser>
        <c:ser>
          <c:idx val="6"/>
          <c:order val="6"/>
          <c:tx>
            <c:strRef>
              <c:f>'Capacidad Anual MW'!$B$29</c:f>
              <c:strCache>
                <c:ptCount val="1"/>
                <c:pt idx="0">
                  <c:v>Eólico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MW'!$C$29:$R$29</c:f>
              <c:numCache>
                <c:formatCode>General</c:formatCode>
                <c:ptCount val="16"/>
                <c:pt idx="0">
                  <c:v>13</c:v>
                </c:pt>
                <c:pt idx="1">
                  <c:v>1</c:v>
                </c:pt>
                <c:pt idx="2">
                  <c:v>0</c:v>
                </c:pt>
                <c:pt idx="3">
                  <c:v>29</c:v>
                </c:pt>
                <c:pt idx="4">
                  <c:v>0</c:v>
                </c:pt>
                <c:pt idx="5">
                  <c:v>208</c:v>
                </c:pt>
                <c:pt idx="6">
                  <c:v>114</c:v>
                </c:pt>
                <c:pt idx="7">
                  <c:v>178</c:v>
                </c:pt>
                <c:pt idx="8">
                  <c:v>728</c:v>
                </c:pt>
                <c:pt idx="9">
                  <c:v>592</c:v>
                </c:pt>
                <c:pt idx="10" formatCode="#,##0">
                  <c:v>1062</c:v>
                </c:pt>
                <c:pt idx="11" formatCode="#,##0">
                  <c:v>1352</c:v>
                </c:pt>
                <c:pt idx="12">
                  <c:v>939</c:v>
                </c:pt>
                <c:pt idx="13" formatCode="#,##0">
                  <c:v>4767</c:v>
                </c:pt>
                <c:pt idx="14" formatCode="#,##0">
                  <c:v>3775</c:v>
                </c:pt>
                <c:pt idx="15" formatCode="#,##0">
                  <c:v>4174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AA-4341-BC55-6D9411230A6E}"/>
            </c:ext>
          </c:extLst>
        </c:ser>
        <c:ser>
          <c:idx val="7"/>
          <c:order val="7"/>
          <c:tx>
            <c:strRef>
              <c:f>'Capacidad Anual MW'!$B$30</c:f>
              <c:strCache>
                <c:ptCount val="1"/>
                <c:pt idx="0">
                  <c:v>Biomasa y Biogas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MW'!$C$30:$R$30</c:f>
              <c:numCache>
                <c:formatCode>General</c:formatCode>
                <c:ptCount val="16"/>
                <c:pt idx="0">
                  <c:v>0</c:v>
                </c:pt>
                <c:pt idx="1">
                  <c:v>43</c:v>
                </c:pt>
                <c:pt idx="2">
                  <c:v>328</c:v>
                </c:pt>
                <c:pt idx="3">
                  <c:v>281</c:v>
                </c:pt>
                <c:pt idx="4">
                  <c:v>14</c:v>
                </c:pt>
                <c:pt idx="5">
                  <c:v>97</c:v>
                </c:pt>
                <c:pt idx="6">
                  <c:v>501</c:v>
                </c:pt>
                <c:pt idx="7">
                  <c:v>559</c:v>
                </c:pt>
                <c:pt idx="8">
                  <c:v>1433</c:v>
                </c:pt>
                <c:pt idx="9">
                  <c:v>1770</c:v>
                </c:pt>
                <c:pt idx="10">
                  <c:v>1065</c:v>
                </c:pt>
                <c:pt idx="11">
                  <c:v>752</c:v>
                </c:pt>
                <c:pt idx="12">
                  <c:v>1370</c:v>
                </c:pt>
                <c:pt idx="13">
                  <c:v>1275</c:v>
                </c:pt>
                <c:pt idx="14">
                  <c:v>618</c:v>
                </c:pt>
                <c:pt idx="15">
                  <c:v>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AA-4341-BC55-6D9411230A6E}"/>
            </c:ext>
          </c:extLst>
        </c:ser>
        <c:ser>
          <c:idx val="8"/>
          <c:order val="8"/>
          <c:tx>
            <c:strRef>
              <c:f>'Capacidad Anual MW'!$B$31</c:f>
              <c:strCache>
                <c:ptCount val="1"/>
                <c:pt idx="0">
                  <c:v>Pequeña Hidro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MW'!$C$31:$R$31</c:f>
              <c:numCache>
                <c:formatCode>General</c:formatCode>
                <c:ptCount val="16"/>
                <c:pt idx="0">
                  <c:v>11</c:v>
                </c:pt>
                <c:pt idx="1">
                  <c:v>96</c:v>
                </c:pt>
                <c:pt idx="2">
                  <c:v>18</c:v>
                </c:pt>
                <c:pt idx="3">
                  <c:v>333</c:v>
                </c:pt>
                <c:pt idx="4">
                  <c:v>284</c:v>
                </c:pt>
                <c:pt idx="5">
                  <c:v>633</c:v>
                </c:pt>
                <c:pt idx="6">
                  <c:v>428</c:v>
                </c:pt>
                <c:pt idx="7">
                  <c:v>768</c:v>
                </c:pt>
                <c:pt idx="8">
                  <c:v>556</c:v>
                </c:pt>
                <c:pt idx="9">
                  <c:v>514</c:v>
                </c:pt>
                <c:pt idx="10">
                  <c:v>888</c:v>
                </c:pt>
                <c:pt idx="11">
                  <c:v>690</c:v>
                </c:pt>
                <c:pt idx="12">
                  <c:v>406</c:v>
                </c:pt>
                <c:pt idx="13">
                  <c:v>532</c:v>
                </c:pt>
                <c:pt idx="14">
                  <c:v>860</c:v>
                </c:pt>
                <c:pt idx="15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AA-4341-BC55-6D9411230A6E}"/>
            </c:ext>
          </c:extLst>
        </c:ser>
        <c:ser>
          <c:idx val="9"/>
          <c:order val="9"/>
          <c:tx>
            <c:strRef>
              <c:f>'Capacidad Anual MW'!$B$32</c:f>
              <c:strCache>
                <c:ptCount val="1"/>
                <c:pt idx="0">
                  <c:v>Solar Térmica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MW'!$C$32:$R$32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AA-4341-BC55-6D9411230A6E}"/>
            </c:ext>
          </c:extLst>
        </c:ser>
        <c:ser>
          <c:idx val="10"/>
          <c:order val="10"/>
          <c:tx>
            <c:strRef>
              <c:f>'Capacidad Anual MW'!$B$33</c:f>
              <c:strCache>
                <c:ptCount val="1"/>
                <c:pt idx="0">
                  <c:v>Solar FV Gran Escala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MW'!$C$33:$R$33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15</c:v>
                </c:pt>
                <c:pt idx="11">
                  <c:v>92</c:v>
                </c:pt>
                <c:pt idx="12">
                  <c:v>72</c:v>
                </c:pt>
                <c:pt idx="13">
                  <c:v>649</c:v>
                </c:pt>
                <c:pt idx="14">
                  <c:v>984</c:v>
                </c:pt>
                <c:pt idx="15" formatCode="#,##0">
                  <c:v>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AA-4341-BC55-6D9411230A6E}"/>
            </c:ext>
          </c:extLst>
        </c:ser>
        <c:ser>
          <c:idx val="11"/>
          <c:order val="11"/>
          <c:tx>
            <c:strRef>
              <c:f>'Capacidad Anual MW'!$B$34</c:f>
              <c:strCache>
                <c:ptCount val="1"/>
                <c:pt idx="0">
                  <c:v>Solar FV residencial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MW'!$C$34:$R$34</c:f>
              <c:numCache>
                <c:formatCode>General</c:formatCode>
                <c:ptCount val="16"/>
                <c:pt idx="0">
                  <c:v>29</c:v>
                </c:pt>
                <c:pt idx="1">
                  <c:v>17</c:v>
                </c:pt>
                <c:pt idx="2">
                  <c:v>14</c:v>
                </c:pt>
                <c:pt idx="3">
                  <c:v>18</c:v>
                </c:pt>
                <c:pt idx="4">
                  <c:v>27</c:v>
                </c:pt>
                <c:pt idx="5">
                  <c:v>33</c:v>
                </c:pt>
                <c:pt idx="6">
                  <c:v>101</c:v>
                </c:pt>
                <c:pt idx="7">
                  <c:v>93</c:v>
                </c:pt>
                <c:pt idx="8">
                  <c:v>113</c:v>
                </c:pt>
                <c:pt idx="9">
                  <c:v>86</c:v>
                </c:pt>
                <c:pt idx="10">
                  <c:v>22</c:v>
                </c:pt>
                <c:pt idx="11">
                  <c:v>164</c:v>
                </c:pt>
                <c:pt idx="12">
                  <c:v>154</c:v>
                </c:pt>
                <c:pt idx="13">
                  <c:v>199</c:v>
                </c:pt>
                <c:pt idx="14">
                  <c:v>205</c:v>
                </c:pt>
                <c:pt idx="15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AA-4341-BC55-6D9411230A6E}"/>
            </c:ext>
          </c:extLst>
        </c:ser>
        <c:ser>
          <c:idx val="12"/>
          <c:order val="12"/>
          <c:tx>
            <c:strRef>
              <c:f>'Capacidad Anual MW'!$B$35</c:f>
              <c:strCache>
                <c:ptCount val="1"/>
                <c:pt idx="0">
                  <c:v>Solar FV Comercial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'Capacidad Anual MW'!$C$22:$R$22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'Capacidad Anual MW'!$C$35:$R$35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24</c:v>
                </c:pt>
                <c:pt idx="10">
                  <c:v>18</c:v>
                </c:pt>
                <c:pt idx="11">
                  <c:v>32</c:v>
                </c:pt>
                <c:pt idx="12">
                  <c:v>159</c:v>
                </c:pt>
                <c:pt idx="13">
                  <c:v>206</c:v>
                </c:pt>
                <c:pt idx="14">
                  <c:v>216</c:v>
                </c:pt>
                <c:pt idx="15">
                  <c:v>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AA-4341-BC55-6D941123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36847800"/>
        <c:axId val="2136851608"/>
      </c:barChart>
      <c:catAx>
        <c:axId val="213684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"/>
                <a:ea typeface="+mn-ea"/>
                <a:cs typeface="+mn-cs"/>
              </a:defRPr>
            </a:pPr>
            <a:endParaRPr lang="fr-FR"/>
          </a:p>
        </c:txPr>
        <c:crossAx val="2136851608"/>
        <c:crosses val="autoZero"/>
        <c:auto val="1"/>
        <c:lblAlgn val="ctr"/>
        <c:lblOffset val="100"/>
        <c:noMultiLvlLbl val="0"/>
      </c:catAx>
      <c:valAx>
        <c:axId val="2136851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"/>
                <a:ea typeface="+mn-ea"/>
                <a:cs typeface="+mn-cs"/>
              </a:defRPr>
            </a:pPr>
            <a:endParaRPr lang="fr-FR"/>
          </a:p>
        </c:txPr>
        <c:crossAx val="213684780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659065091376998E-2"/>
          <c:y val="0.79917903704659898"/>
          <c:w val="0.91359258961953205"/>
          <c:h val="0.17896303945613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Roboto "/>
        </a:defRPr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6F8EAA"/>
            </a:solidFill>
          </c:spPr>
          <c:cat>
            <c:numRef>
              <c:f>Sheet1!$B$5:$L$5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Sheet1!$B$8:$L$8</c:f>
              <c:numCache>
                <c:formatCode>General</c:formatCode>
                <c:ptCount val="11"/>
                <c:pt idx="0">
                  <c:v>0.49580662778733398</c:v>
                </c:pt>
                <c:pt idx="1">
                  <c:v>0.55239395224523502</c:v>
                </c:pt>
                <c:pt idx="2">
                  <c:v>0.58448525409207197</c:v>
                </c:pt>
                <c:pt idx="3">
                  <c:v>0.62526007102853498</c:v>
                </c:pt>
                <c:pt idx="4">
                  <c:v>0.65641409230422199</c:v>
                </c:pt>
                <c:pt idx="5">
                  <c:v>0.67998796500694203</c:v>
                </c:pt>
                <c:pt idx="6">
                  <c:v>0.70249057511697399</c:v>
                </c:pt>
                <c:pt idx="7">
                  <c:v>0.72083715491807199</c:v>
                </c:pt>
                <c:pt idx="8">
                  <c:v>0.72981087864592098</c:v>
                </c:pt>
                <c:pt idx="9">
                  <c:v>0.73580847803041305</c:v>
                </c:pt>
                <c:pt idx="10">
                  <c:v>0.73849007701320102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0-4772-A458-54AB649B17B9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Non-OECD</c:v>
                </c:pt>
              </c:strCache>
            </c:strRef>
          </c:tx>
          <c:spPr>
            <a:solidFill>
              <a:srgbClr val="635D70"/>
            </a:solidFill>
          </c:spPr>
          <c:cat>
            <c:numRef>
              <c:f>Sheet1!$B$5:$L$5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Sheet1!$B$9:$L$9</c:f>
              <c:numCache>
                <c:formatCode>General</c:formatCode>
                <c:ptCount val="11"/>
                <c:pt idx="0">
                  <c:v>0.12683465672796901</c:v>
                </c:pt>
                <c:pt idx="1">
                  <c:v>0.171251898063571</c:v>
                </c:pt>
                <c:pt idx="2">
                  <c:v>0.27063165559320501</c:v>
                </c:pt>
                <c:pt idx="3">
                  <c:v>0.413096429801458</c:v>
                </c:pt>
                <c:pt idx="4">
                  <c:v>0.58248428257374396</c:v>
                </c:pt>
                <c:pt idx="5">
                  <c:v>0.73896600698495296</c:v>
                </c:pt>
                <c:pt idx="6">
                  <c:v>0.87758943356184005</c:v>
                </c:pt>
                <c:pt idx="7">
                  <c:v>1.0357872824101151</c:v>
                </c:pt>
                <c:pt idx="8">
                  <c:v>1.2126364485290351</c:v>
                </c:pt>
                <c:pt idx="9">
                  <c:v>1.3710290271977821</c:v>
                </c:pt>
                <c:pt idx="10">
                  <c:v>1.511631690187033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0-4772-A458-54AB649B1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592328"/>
        <c:axId val="-2144172920"/>
      </c:areaChart>
      <c:catAx>
        <c:axId val="2133592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394D6A"/>
                </a:solidFill>
                <a:latin typeface="Roboto Condensed Light"/>
                <a:ea typeface="Times New Roman" charset="0"/>
                <a:cs typeface="Times New Roman" charset="0"/>
              </a:defRPr>
            </a:pPr>
            <a:endParaRPr lang="fr-FR"/>
          </a:p>
        </c:txPr>
        <c:crossAx val="-2144172920"/>
        <c:crosses val="autoZero"/>
        <c:auto val="1"/>
        <c:lblAlgn val="ctr"/>
        <c:lblOffset val="100"/>
        <c:noMultiLvlLbl val="0"/>
      </c:catAx>
      <c:valAx>
        <c:axId val="-2144172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solidFill>
                      <a:srgbClr val="394D6A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s-ES_tradnl" sz="1400" b="0" noProof="0" dirty="0">
                    <a:solidFill>
                      <a:srgbClr val="394D6A"/>
                    </a:solidFill>
                    <a:latin typeface="Roboto Regular"/>
                    <a:ea typeface="Times New Roman" charset="0"/>
                    <a:cs typeface="Roboto Regular"/>
                  </a:rPr>
                  <a:t>Miles de millones de vehículos</a:t>
                </a:r>
              </a:p>
              <a:p>
                <a:pPr>
                  <a:defRPr sz="1800" b="0">
                    <a:solidFill>
                      <a:srgbClr val="394D6A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s-ES_tradnl" sz="1400" b="0" noProof="0" dirty="0">
                    <a:solidFill>
                      <a:srgbClr val="394D6A"/>
                    </a:solidFill>
                    <a:latin typeface="Roboto Regular"/>
                    <a:ea typeface="Times New Roman" charset="0"/>
                    <a:cs typeface="Roboto Regular"/>
                  </a:rPr>
                  <a:t> de pasajeros ligeros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 i="0">
                <a:solidFill>
                  <a:srgbClr val="394D6A"/>
                </a:solidFill>
                <a:latin typeface="Roboto Condensed Light"/>
                <a:ea typeface="Times New Roman" charset="0"/>
                <a:cs typeface="Times New Roman" charset="0"/>
              </a:defRPr>
            </a:pPr>
            <a:endParaRPr lang="fr-FR"/>
          </a:p>
        </c:txPr>
        <c:crossAx val="2133592328"/>
        <c:crosses val="autoZero"/>
        <c:crossBetween val="midCat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es-PA" sz="1400" kern="1200" spc="-2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Arial" pitchFamily="34" charset="0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da-DK" dirty="0">
                <a:solidFill>
                  <a:srgbClr val="FFFFFF"/>
                </a:solidFill>
              </a:rPr>
              <a:t>Berlin</a:t>
            </a:r>
          </a:p>
        </c:rich>
      </c:tx>
      <c:layout>
        <c:manualLayout>
          <c:xMode val="edge"/>
          <c:yMode val="edge"/>
          <c:x val="0.50581593104780098"/>
          <c:y val="4.556782187894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492563429571303E-2"/>
          <c:y val="0"/>
          <c:w val="0.55763888888888902"/>
          <c:h val="0.93918128654970801"/>
        </c:manualLayout>
      </c:layout>
      <c:pieChart>
        <c:varyColors val="1"/>
        <c:ser>
          <c:idx val="0"/>
          <c:order val="0"/>
          <c:tx>
            <c:strRef>
              <c:f>Overview!$J$34:$M$34</c:f>
              <c:strCache>
                <c:ptCount val="1"/>
                <c:pt idx="0">
                  <c:v>26% 31% 30% 13%</c:v>
                </c:pt>
              </c:strCache>
            </c:strRef>
          </c:tx>
          <c:explosion val="25"/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1-61E7-47DF-9314-8A67097ABA26}"/>
              </c:ext>
            </c:extLst>
          </c:dPt>
          <c:dPt>
            <c:idx val="1"/>
            <c:bubble3D val="0"/>
            <c:explosion val="4"/>
            <c:extLst>
              <c:ext xmlns:c16="http://schemas.microsoft.com/office/drawing/2014/chart" uri="{C3380CC4-5D6E-409C-BE32-E72D297353CC}">
                <c16:uniqueId val="{00000003-61E7-47DF-9314-8A67097ABA26}"/>
              </c:ext>
            </c:extLst>
          </c:dPt>
          <c:dPt>
            <c:idx val="2"/>
            <c:bubble3D val="0"/>
            <c:explosion val="5"/>
            <c:extLst>
              <c:ext xmlns:c16="http://schemas.microsoft.com/office/drawing/2014/chart" uri="{C3380CC4-5D6E-409C-BE32-E72D297353CC}">
                <c16:uniqueId val="{00000005-61E7-47DF-9314-8A67097ABA26}"/>
              </c:ext>
            </c:extLst>
          </c:dPt>
          <c:dPt>
            <c:idx val="3"/>
            <c:bubble3D val="0"/>
            <c:explosion val="2"/>
            <c:extLst>
              <c:ext xmlns:c16="http://schemas.microsoft.com/office/drawing/2014/chart" uri="{C3380CC4-5D6E-409C-BE32-E72D297353CC}">
                <c16:uniqueId val="{00000007-61E7-47DF-9314-8A67097ABA2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E7-47DF-9314-8A67097ABA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1E7-47DF-9314-8A67097ABA2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1E7-47DF-9314-8A67097ABA2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1E7-47DF-9314-8A67097ABA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Overview!$J$33:$M$33</c:f>
              <c:strCache>
                <c:ptCount val="4"/>
                <c:pt idx="0">
                  <c:v>Public Transport</c:v>
                </c:pt>
                <c:pt idx="1">
                  <c:v>Private Transport</c:v>
                </c:pt>
                <c:pt idx="2">
                  <c:v>Walk</c:v>
                </c:pt>
                <c:pt idx="3">
                  <c:v>Cycle</c:v>
                </c:pt>
              </c:strCache>
            </c:strRef>
          </c:cat>
          <c:val>
            <c:numRef>
              <c:f>Overview!$J$34:$M$34</c:f>
              <c:numCache>
                <c:formatCode>0%</c:formatCode>
                <c:ptCount val="4"/>
                <c:pt idx="0">
                  <c:v>0.26</c:v>
                </c:pt>
                <c:pt idx="1">
                  <c:v>0.31</c:v>
                </c:pt>
                <c:pt idx="2">
                  <c:v>0.3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E7-47DF-9314-8A67097AB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67216316929005"/>
          <c:y val="0.24198331280886301"/>
          <c:w val="0.41232783683071"/>
          <c:h val="0.4993694991472210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da-DK" dirty="0">
                <a:solidFill>
                  <a:srgbClr val="FFFFFF"/>
                </a:solidFill>
              </a:rPr>
              <a:t>Bogotá</a:t>
            </a:r>
          </a:p>
        </c:rich>
      </c:tx>
      <c:layout>
        <c:manualLayout>
          <c:xMode val="edge"/>
          <c:yMode val="edge"/>
          <c:x val="0.50917662458889801"/>
          <c:y val="1.47451983287226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0593714359517E-2"/>
          <c:y val="1.63845835060091E-2"/>
          <c:w val="0.57010831701129205"/>
          <c:h val="0.948596894138233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1-B6E6-44F9-806A-4BC803BFC168}"/>
              </c:ext>
            </c:extLst>
          </c:dPt>
          <c:dPt>
            <c:idx val="1"/>
            <c:bubble3D val="0"/>
            <c:explosion val="4"/>
            <c:extLst>
              <c:ext xmlns:c16="http://schemas.microsoft.com/office/drawing/2014/chart" uri="{C3380CC4-5D6E-409C-BE32-E72D297353CC}">
                <c16:uniqueId val="{00000003-B6E6-44F9-806A-4BC803BFC168}"/>
              </c:ext>
            </c:extLst>
          </c:dPt>
          <c:dPt>
            <c:idx val="2"/>
            <c:bubble3D val="0"/>
            <c:explosion val="5"/>
            <c:extLst>
              <c:ext xmlns:c16="http://schemas.microsoft.com/office/drawing/2014/chart" uri="{C3380CC4-5D6E-409C-BE32-E72D297353CC}">
                <c16:uniqueId val="{00000005-B6E6-44F9-806A-4BC803BFC168}"/>
              </c:ext>
            </c:extLst>
          </c:dPt>
          <c:dPt>
            <c:idx val="3"/>
            <c:bubble3D val="0"/>
            <c:explosion val="7"/>
            <c:extLst>
              <c:ext xmlns:c16="http://schemas.microsoft.com/office/drawing/2014/chart" uri="{C3380CC4-5D6E-409C-BE32-E72D297353CC}">
                <c16:uniqueId val="{00000007-B6E6-44F9-806A-4BC803BFC168}"/>
              </c:ext>
            </c:extLst>
          </c:dPt>
          <c:dPt>
            <c:idx val="4"/>
            <c:bubble3D val="0"/>
            <c:explosion val="9"/>
            <c:extLst>
              <c:ext xmlns:c16="http://schemas.microsoft.com/office/drawing/2014/chart" uri="{C3380CC4-5D6E-409C-BE32-E72D297353CC}">
                <c16:uniqueId val="{00000009-B6E6-44F9-806A-4BC803BFC168}"/>
              </c:ext>
            </c:extLst>
          </c:dPt>
          <c:dPt>
            <c:idx val="5"/>
            <c:bubble3D val="0"/>
            <c:explosion val="6"/>
            <c:extLst>
              <c:ext xmlns:c16="http://schemas.microsoft.com/office/drawing/2014/chart" uri="{C3380CC4-5D6E-409C-BE32-E72D297353CC}">
                <c16:uniqueId val="{0000000B-B6E6-44F9-806A-4BC803BFC168}"/>
              </c:ext>
            </c:extLst>
          </c:dPt>
          <c:dLbls>
            <c:dLbl>
              <c:idx val="3"/>
              <c:layout>
                <c:manualLayout>
                  <c:x val="1.5832725292676299E-2"/>
                  <c:y val="4.970254201443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E6-44F9-806A-4BC803BFC168}"/>
                </c:ext>
              </c:extLst>
            </c:dLbl>
            <c:dLbl>
              <c:idx val="4"/>
              <c:layout>
                <c:manualLayout>
                  <c:x val="8.6181323169071608E-3"/>
                  <c:y val="1.1728396201846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E6-44F9-806A-4BC803BFC168}"/>
                </c:ext>
              </c:extLst>
            </c:dLbl>
            <c:dLbl>
              <c:idx val="5"/>
              <c:layout>
                <c:manualLayout>
                  <c:x val="3.2647284810833198E-2"/>
                  <c:y val="7.8975917483998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E6-44F9-806A-4BC803BFC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'City Transport'!$B$20:$G$20</c:f>
              <c:strCache>
                <c:ptCount val="6"/>
                <c:pt idx="0">
                  <c:v>Public Transport</c:v>
                </c:pt>
                <c:pt idx="1">
                  <c:v>Private Transport</c:v>
                </c:pt>
                <c:pt idx="2">
                  <c:v>Walk</c:v>
                </c:pt>
                <c:pt idx="3">
                  <c:v>Taxi</c:v>
                </c:pt>
                <c:pt idx="4">
                  <c:v>Cycle</c:v>
                </c:pt>
                <c:pt idx="5">
                  <c:v>Other</c:v>
                </c:pt>
              </c:strCache>
            </c:strRef>
          </c:cat>
          <c:val>
            <c:numRef>
              <c:f>'City Transport'!$B$21:$G$21</c:f>
              <c:numCache>
                <c:formatCode>0.0%</c:formatCode>
                <c:ptCount val="6"/>
                <c:pt idx="0">
                  <c:v>0.44700000000000001</c:v>
                </c:pt>
                <c:pt idx="1">
                  <c:v>0.17499999999999999</c:v>
                </c:pt>
                <c:pt idx="2">
                  <c:v>0.27500000000000002</c:v>
                </c:pt>
                <c:pt idx="3">
                  <c:v>5.0999999999999997E-2</c:v>
                </c:pt>
                <c:pt idx="4">
                  <c:v>3.7999999999999999E-2</c:v>
                </c:pt>
                <c:pt idx="5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E6-44F9-806A-4BC803BFC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951159840576596"/>
          <c:y val="0.15616674381127399"/>
          <c:w val="0.39665436756854"/>
          <c:h val="0.63242697450203"/>
        </c:manualLayout>
      </c:layout>
      <c:overlay val="0"/>
      <c:spPr>
        <a:noFill/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da-DK" dirty="0">
                <a:solidFill>
                  <a:srgbClr val="FFFFFF"/>
                </a:solidFill>
              </a:rPr>
              <a:t>Copenhague</a:t>
            </a:r>
          </a:p>
        </c:rich>
      </c:tx>
      <c:layout>
        <c:manualLayout>
          <c:xMode val="edge"/>
          <c:yMode val="edge"/>
          <c:x val="0.38219613884697201"/>
          <c:y val="1.626347285541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625115025094902E-2"/>
          <c:y val="0"/>
          <c:w val="0.59238935980943797"/>
          <c:h val="0.9536947982173370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2"/>
            <c:extLst>
              <c:ext xmlns:c16="http://schemas.microsoft.com/office/drawing/2014/chart" uri="{C3380CC4-5D6E-409C-BE32-E72D297353CC}">
                <c16:uniqueId val="{00000001-F264-43EC-A5B6-69ACC1896B25}"/>
              </c:ext>
            </c:extLst>
          </c:dPt>
          <c:dPt>
            <c:idx val="1"/>
            <c:bubble3D val="0"/>
            <c:explosion val="6"/>
            <c:extLst>
              <c:ext xmlns:c16="http://schemas.microsoft.com/office/drawing/2014/chart" uri="{C3380CC4-5D6E-409C-BE32-E72D297353CC}">
                <c16:uniqueId val="{00000003-F264-43EC-A5B6-69ACC1896B25}"/>
              </c:ext>
            </c:extLst>
          </c:dPt>
          <c:dPt>
            <c:idx val="2"/>
            <c:bubble3D val="0"/>
            <c:explosion val="4"/>
            <c:extLst>
              <c:ext xmlns:c16="http://schemas.microsoft.com/office/drawing/2014/chart" uri="{C3380CC4-5D6E-409C-BE32-E72D297353CC}">
                <c16:uniqueId val="{00000005-F264-43EC-A5B6-69ACC1896B25}"/>
              </c:ext>
            </c:extLst>
          </c:dPt>
          <c:dPt>
            <c:idx val="3"/>
            <c:bubble3D val="0"/>
            <c:explosion val="4"/>
            <c:extLst>
              <c:ext xmlns:c16="http://schemas.microsoft.com/office/drawing/2014/chart" uri="{C3380CC4-5D6E-409C-BE32-E72D297353CC}">
                <c16:uniqueId val="{00000007-F264-43EC-A5B6-69ACC1896B25}"/>
              </c:ext>
            </c:extLst>
          </c:dPt>
          <c:dPt>
            <c:idx val="4"/>
            <c:bubble3D val="0"/>
            <c:explosion val="12"/>
            <c:extLst>
              <c:ext xmlns:c16="http://schemas.microsoft.com/office/drawing/2014/chart" uri="{C3380CC4-5D6E-409C-BE32-E72D297353CC}">
                <c16:uniqueId val="{00000009-F264-43EC-A5B6-69ACC1896B25}"/>
              </c:ext>
            </c:extLst>
          </c:dPt>
          <c:dPt>
            <c:idx val="5"/>
            <c:bubble3D val="0"/>
            <c:explosion val="11"/>
            <c:extLst>
              <c:ext xmlns:c16="http://schemas.microsoft.com/office/drawing/2014/chart" uri="{C3380CC4-5D6E-409C-BE32-E72D297353CC}">
                <c16:uniqueId val="{0000000B-F264-43EC-A5B6-69ACC1896B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28%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64-43EC-A5B6-69ACC1896B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29%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64-43EC-A5B6-69ACC1896B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7%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64-43EC-A5B6-69ACC1896B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36%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64-43EC-A5B6-69ACC1896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'City Transport'!$K$20:$N$20</c:f>
              <c:strCache>
                <c:ptCount val="4"/>
                <c:pt idx="0">
                  <c:v>Public Transport</c:v>
                </c:pt>
                <c:pt idx="1">
                  <c:v>Private Transport</c:v>
                </c:pt>
                <c:pt idx="2">
                  <c:v>Walk</c:v>
                </c:pt>
                <c:pt idx="3">
                  <c:v>Cycle</c:v>
                </c:pt>
              </c:strCache>
            </c:strRef>
          </c:cat>
          <c:val>
            <c:numRef>
              <c:f>'City Transport'!$K$21:$N$21</c:f>
              <c:numCache>
                <c:formatCode>0.0%</c:formatCode>
                <c:ptCount val="4"/>
                <c:pt idx="0">
                  <c:v>0.28000000000000003</c:v>
                </c:pt>
                <c:pt idx="1">
                  <c:v>0.28999999999999998</c:v>
                </c:pt>
                <c:pt idx="2">
                  <c:v>7.0000000000000007E-2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64-43EC-A5B6-69ACC1896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803794974097801"/>
          <c:y val="0.235831844300948"/>
          <c:w val="0.39681840322762402"/>
          <c:h val="0.4894691762763240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0.74477</cdr:x>
      <cdr:y>0.69496</cdr:y>
    </cdr:from>
    <cdr:to>
      <cdr:x>0.9313</cdr:x>
      <cdr:y>0.8181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0AA6EC6-F16D-D34A-8978-EF5304DC3527}"/>
            </a:ext>
          </a:extLst>
        </cdr:cNvPr>
        <cdr:cNvSpPr txBox="1"/>
      </cdr:nvSpPr>
      <cdr:spPr>
        <a:xfrm xmlns:a="http://schemas.openxmlformats.org/drawingml/2006/main">
          <a:off x="4616961" y="2326245"/>
          <a:ext cx="1156362" cy="412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r"/>
          <a:r>
            <a:rPr lang="en-GB" sz="18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OECD</a:t>
          </a:r>
        </a:p>
      </cdr:txBody>
    </cdr:sp>
  </cdr:relSizeAnchor>
  <cdr:relSizeAnchor xmlns:cdr="http://schemas.openxmlformats.org/drawingml/2006/chartDrawing">
    <cdr:from>
      <cdr:x>0.74477</cdr:x>
      <cdr:y>0.37686</cdr:y>
    </cdr:from>
    <cdr:to>
      <cdr:x>0.9313</cdr:x>
      <cdr:y>0.5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282472A-FD30-AD49-9A4F-529FDC01979E}"/>
            </a:ext>
          </a:extLst>
        </cdr:cNvPr>
        <cdr:cNvSpPr txBox="1"/>
      </cdr:nvSpPr>
      <cdr:spPr>
        <a:xfrm xmlns:a="http://schemas.openxmlformats.org/drawingml/2006/main">
          <a:off x="4616961" y="1261463"/>
          <a:ext cx="1156362" cy="412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NO </a:t>
          </a:r>
          <a:r>
            <a:rPr lang="en-GB" sz="18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OECD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2872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75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96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272506"/>
            <a:ext cx="12201525" cy="91511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294365"/>
            <a:ext cx="12188284" cy="91412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294365"/>
            <a:ext cx="12188284" cy="914121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clima.org/" TargetMode="External"/><Relationship Id="rId7" Type="http://schemas.openxmlformats.org/officeDocument/2006/relationships/hyperlink" Target="https://twitter.com/EUROCLIMA_UE_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UROCLIMAplus/" TargetMode="External"/><Relationship Id="rId5" Type="http://schemas.openxmlformats.org/officeDocument/2006/relationships/image" Target="../media/image25.png"/><Relationship Id="rId4" Type="http://schemas.openxmlformats.org/officeDocument/2006/relationships/hyperlink" Target="mailto:maria.garciafarina@u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7304988" y="5049330"/>
            <a:ext cx="4810812" cy="50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Nunito"/>
                <a:cs typeface="Tahoma"/>
                <a:sym typeface="Nunito"/>
              </a:rPr>
              <a:t>EUROCLIMA+ </a:t>
            </a:r>
            <a:r>
              <a:rPr lang="en-US" sz="2000" b="1" dirty="0" err="1">
                <a:solidFill>
                  <a:schemeClr val="lt1"/>
                </a:solidFill>
                <a:latin typeface="Tahoma"/>
                <a:ea typeface="Nunito"/>
                <a:cs typeface="Tahoma"/>
                <a:sym typeface="Nunito"/>
              </a:rPr>
              <a:t>Encuentro</a:t>
            </a:r>
            <a:r>
              <a:rPr lang="en-US" sz="2000" b="1" dirty="0">
                <a:solidFill>
                  <a:schemeClr val="lt1"/>
                </a:solidFill>
                <a:latin typeface="Tahoma"/>
                <a:ea typeface="Nunito"/>
                <a:cs typeface="Tahoma"/>
                <a:sym typeface="Nunito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Nunito"/>
                <a:cs typeface="Tahoma"/>
                <a:sym typeface="Nunito"/>
              </a:rPr>
              <a:t>Anual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Nunito"/>
                <a:cs typeface="Tahoma"/>
                <a:sym typeface="Nunito"/>
              </a:rPr>
              <a:t> 2018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524000" y="3645162"/>
            <a:ext cx="9144000" cy="79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Tahoma"/>
                <a:cs typeface="Tahoma"/>
                <a:sym typeface="Calibri"/>
              </a:rPr>
              <a:t>COMPONENTE DE GOBERNANZA CLIMÁTICA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</a:pPr>
            <a:r>
              <a:rPr lang="es-ES" dirty="0">
                <a:solidFill>
                  <a:schemeClr val="lt1"/>
                </a:solidFill>
                <a:latin typeface="Tahoma"/>
                <a:cs typeface="Tahoma"/>
              </a:rPr>
              <a:t>Sesión 2.2 Temas prioritarios para los diálogos regionales</a:t>
            </a:r>
            <a:endParaRPr sz="2400" b="0" i="0" u="none" strike="noStrike" cap="none" dirty="0">
              <a:solidFill>
                <a:schemeClr val="lt1"/>
              </a:solidFill>
              <a:latin typeface="Tahoma"/>
              <a:cs typeface="Tahoma"/>
              <a:sym typeface="Calibri"/>
            </a:endParaRPr>
          </a:p>
        </p:txBody>
      </p:sp>
      <p:sp>
        <p:nvSpPr>
          <p:cNvPr id="4" name="Shape 122">
            <a:extLst>
              <a:ext uri="{FF2B5EF4-FFF2-40B4-BE49-F238E27FC236}">
                <a16:creationId xmlns:a16="http://schemas.microsoft.com/office/drawing/2014/main" id="{B086C57F-7DD1-4975-8D63-CEDE18F1AD3F}"/>
              </a:ext>
            </a:extLst>
          </p:cNvPr>
          <p:cNvSpPr txBox="1">
            <a:spLocks/>
          </p:cNvSpPr>
          <p:nvPr/>
        </p:nvSpPr>
        <p:spPr>
          <a:xfrm>
            <a:off x="1457324" y="-202521"/>
            <a:ext cx="9144000" cy="194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Diálogo</a:t>
            </a:r>
            <a:r>
              <a:rPr lang="en-U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Político</a:t>
            </a:r>
            <a:r>
              <a:rPr lang="en-U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y </a:t>
            </a:r>
            <a:r>
              <a:rPr lang="en-US" sz="36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Cooperación</a:t>
            </a:r>
            <a:r>
              <a:rPr lang="en-U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Regional</a:t>
            </a:r>
          </a:p>
          <a:p>
            <a:r>
              <a:rPr lang="en-US" sz="4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ONU Medio </a:t>
            </a:r>
            <a:r>
              <a:rPr lang="en-US" sz="4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Ambiente</a:t>
            </a:r>
            <a:endParaRPr lang="en-US" sz="4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4F75E54-6C57-4159-BDB8-07CFB67AB544}"/>
              </a:ext>
            </a:extLst>
          </p:cNvPr>
          <p:cNvSpPr/>
          <p:nvPr/>
        </p:nvSpPr>
        <p:spPr>
          <a:xfrm>
            <a:off x="3075341" y="2289508"/>
            <a:ext cx="54761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000" b="1" dirty="0">
                <a:solidFill>
                  <a:schemeClr val="lt1"/>
                </a:solidFill>
                <a:latin typeface="Tahoma"/>
                <a:ea typeface="Calibri"/>
                <a:cs typeface="Tahoma"/>
                <a:sym typeface="Calibri"/>
              </a:rPr>
              <a:t>Mercedes García Fariña y </a:t>
            </a:r>
            <a:r>
              <a:rPr lang="en-US" sz="2000" b="1" dirty="0" err="1">
                <a:solidFill>
                  <a:schemeClr val="lt1"/>
                </a:solidFill>
                <a:latin typeface="Tahoma"/>
                <a:ea typeface="Calibri"/>
                <a:cs typeface="Tahoma"/>
                <a:sym typeface="Calibri"/>
              </a:rPr>
              <a:t>Agustín</a:t>
            </a:r>
            <a:r>
              <a:rPr lang="en-US" sz="2000" b="1" dirty="0">
                <a:solidFill>
                  <a:schemeClr val="lt1"/>
                </a:solidFill>
                <a:latin typeface="Tahoma"/>
                <a:ea typeface="Calibri"/>
                <a:cs typeface="Tahoma"/>
                <a:sym typeface="Calibri"/>
              </a:rPr>
              <a:t> Matteri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000" dirty="0">
                <a:solidFill>
                  <a:schemeClr val="lt1"/>
                </a:solidFill>
                <a:latin typeface="Tahoma"/>
                <a:ea typeface="Calibri"/>
                <a:cs typeface="Tahoma"/>
                <a:sym typeface="Calibri"/>
              </a:rPr>
              <a:t>ONU Medio </a:t>
            </a:r>
            <a:r>
              <a:rPr lang="en-US" sz="2000" dirty="0" err="1">
                <a:solidFill>
                  <a:schemeClr val="lt1"/>
                </a:solidFill>
                <a:latin typeface="Tahoma"/>
                <a:ea typeface="Calibri"/>
                <a:cs typeface="Tahoma"/>
                <a:sym typeface="Calibri"/>
              </a:rPr>
              <a:t>Ambiente</a:t>
            </a:r>
            <a:endParaRPr lang="en-US" sz="2000" dirty="0">
              <a:solidFill>
                <a:schemeClr val="lt1"/>
              </a:solidFill>
              <a:latin typeface="Tahoma"/>
              <a:ea typeface="Calibri"/>
              <a:cs typeface="Tahoma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endParaRPr lang="en-US" sz="2000" dirty="0">
              <a:solidFill>
                <a:schemeClr val="lt1"/>
              </a:solidFill>
              <a:latin typeface="Tahoma"/>
              <a:ea typeface="Calibri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56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5252" y="1368055"/>
            <a:ext cx="8113302" cy="10975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838"/>
              </a:solidFill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3435673" y="315667"/>
            <a:ext cx="6631716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A" sz="2400" dirty="0">
                <a:solidFill>
                  <a:srgbClr val="FFFFFF"/>
                </a:solidFill>
                <a:latin typeface="Tahoma"/>
                <a:cs typeface="Tahoma"/>
              </a:rPr>
              <a:t>Proyección de crecimiento de la flota vehicular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696163B-951E-4E0F-9B06-6736B9682E1A}"/>
              </a:ext>
            </a:extLst>
          </p:cNvPr>
          <p:cNvSpPr>
            <a:spLocks noChangeAspect="1"/>
          </p:cNvSpPr>
          <p:nvPr/>
        </p:nvSpPr>
        <p:spPr>
          <a:xfrm>
            <a:off x="2390771" y="1427860"/>
            <a:ext cx="7620737" cy="107444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641338" indent="-1714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" panose="02000000000000000000" pitchFamily="2" charset="0"/>
                <a:cs typeface="Tahoma"/>
              </a:rPr>
              <a:t>Flota global de vehículos se triplicará en el 2050 </a:t>
            </a:r>
            <a:endParaRPr lang="es-P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imes New Roman" charset="0"/>
              <a:cs typeface="Tahoma"/>
            </a:endParaRPr>
          </a:p>
          <a:p>
            <a:pPr marL="641338" indent="-1714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 charset="0"/>
                <a:cs typeface="Tahoma"/>
              </a:rPr>
              <a:t>Hoy existen 890 millones y se estima que más de  2,500 millones en el 2050</a:t>
            </a:r>
          </a:p>
          <a:p>
            <a:pPr marL="641338" indent="-1714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 charset="0"/>
                <a:cs typeface="Tahoma"/>
              </a:rPr>
              <a:t>90% del crecimiento será en países emergentes y en desarrollo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3913" y="2772976"/>
            <a:ext cx="4186452" cy="28192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838"/>
              </a:solidFill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7152197" y="4601842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sz="3200" b="1" dirty="0">
              <a:latin typeface="Tahoma"/>
              <a:cs typeface="Tahoma"/>
            </a:endParaRPr>
          </a:p>
        </p:txBody>
      </p:sp>
      <p:graphicFrame>
        <p:nvGraphicFramePr>
          <p:cNvPr id="17" name="Chart 11">
            <a:extLst>
              <a:ext uri="{FF2B5EF4-FFF2-40B4-BE49-F238E27FC236}">
                <a16:creationId xmlns:a16="http://schemas.microsoft.com/office/drawing/2014/main" id="{81181B52-4C87-4039-A5B1-ABD32AB7A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853094"/>
              </p:ext>
            </p:extLst>
          </p:nvPr>
        </p:nvGraphicFramePr>
        <p:xfrm>
          <a:off x="970069" y="2721096"/>
          <a:ext cx="5010649" cy="282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6">
            <a:extLst>
              <a:ext uri="{FF2B5EF4-FFF2-40B4-BE49-F238E27FC236}">
                <a16:creationId xmlns:a16="http://schemas.microsoft.com/office/drawing/2014/main" id="{26239880-C093-479D-A965-F755C846015E}"/>
              </a:ext>
            </a:extLst>
          </p:cNvPr>
          <p:cNvSpPr txBox="1"/>
          <p:nvPr/>
        </p:nvSpPr>
        <p:spPr>
          <a:xfrm>
            <a:off x="6133305" y="2818584"/>
            <a:ext cx="4078873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Clr>
                <a:srgbClr val="FCC230"/>
              </a:buClr>
              <a:buSzPct val="92000"/>
              <a:buFont typeface="Arial"/>
              <a:buChar char="•"/>
            </a:pPr>
            <a:r>
              <a:rPr lang="es-PA" altLang="en-US" sz="16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Motorización baja en países desarrollados </a:t>
            </a:r>
          </a:p>
          <a:p>
            <a:pPr marL="285750" indent="-285750">
              <a:spcBef>
                <a:spcPct val="0"/>
              </a:spcBef>
              <a:buClr>
                <a:srgbClr val="FCC230"/>
              </a:buClr>
              <a:buSzPct val="92000"/>
              <a:buFont typeface="Arial"/>
              <a:buChar char="•"/>
            </a:pPr>
            <a:endParaRPr lang="es-PA" altLang="en-US" sz="1600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 Light" panose="02000000000000000000" pitchFamily="2" charset="0"/>
              <a:cs typeface="Tahoma"/>
            </a:endParaRPr>
          </a:p>
          <a:p>
            <a:pPr marL="285750" indent="-285750">
              <a:spcBef>
                <a:spcPct val="0"/>
              </a:spcBef>
              <a:buClr>
                <a:srgbClr val="FCC230"/>
              </a:buClr>
              <a:buSzPct val="92000"/>
              <a:buFont typeface="Arial"/>
              <a:buChar char="•"/>
            </a:pPr>
            <a:r>
              <a:rPr lang="es-PA" altLang="en-US" sz="16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América Latina entre  continentes con mayor aumento de motorización </a:t>
            </a:r>
          </a:p>
          <a:p>
            <a:pPr marL="285750" indent="-285750">
              <a:spcBef>
                <a:spcPct val="0"/>
              </a:spcBef>
              <a:buClr>
                <a:srgbClr val="FCC230"/>
              </a:buClr>
              <a:buSzPct val="92000"/>
              <a:buFont typeface="Arial"/>
              <a:buChar char="•"/>
            </a:pPr>
            <a:endParaRPr lang="es-PA" altLang="en-US" sz="1600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 Light" panose="02000000000000000000" pitchFamily="2" charset="0"/>
              <a:cs typeface="Tahoma"/>
            </a:endParaRPr>
          </a:p>
          <a:p>
            <a:pPr marL="285750" indent="-285750">
              <a:spcBef>
                <a:spcPct val="0"/>
              </a:spcBef>
              <a:buClr>
                <a:srgbClr val="FCC230"/>
              </a:buClr>
              <a:buSzPct val="92000"/>
              <a:buFont typeface="Arial"/>
              <a:buChar char="•"/>
            </a:pPr>
            <a:r>
              <a:rPr lang="es-PA" altLang="en-US" sz="16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Pocos países tienen estrategias para preparar este escenario</a:t>
            </a:r>
          </a:p>
          <a:p>
            <a:pPr marL="285750" indent="-285750">
              <a:spcBef>
                <a:spcPct val="0"/>
              </a:spcBef>
              <a:buClr>
                <a:srgbClr val="FCC230"/>
              </a:buClr>
              <a:buSzPct val="92000"/>
              <a:buFont typeface="Arial"/>
              <a:buChar char="•"/>
            </a:pPr>
            <a:endParaRPr lang="es-PA" altLang="en-US" sz="1600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 Light" panose="02000000000000000000" pitchFamily="2" charset="0"/>
              <a:cs typeface="Tahoma"/>
            </a:endParaRPr>
          </a:p>
          <a:p>
            <a:pPr marL="285750" indent="-285750">
              <a:spcBef>
                <a:spcPct val="0"/>
              </a:spcBef>
              <a:buClr>
                <a:srgbClr val="FCC230"/>
              </a:buClr>
              <a:buSzPct val="92000"/>
              <a:buFont typeface="Arial"/>
              <a:buChar char="•"/>
            </a:pPr>
            <a:r>
              <a:rPr lang="es-PA" altLang="en-US" sz="16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Alto riesgo de incumplimiento del  Acuerdo de París  </a:t>
            </a:r>
          </a:p>
          <a:p>
            <a:pPr>
              <a:spcBef>
                <a:spcPct val="0"/>
              </a:spcBef>
              <a:buClr>
                <a:srgbClr val="FCC230"/>
              </a:buClr>
              <a:buSzPct val="92000"/>
            </a:pPr>
            <a:endParaRPr lang="es-PA" altLang="en-US" sz="1800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 Light" panose="02000000000000000000" pitchFamily="2" charset="0"/>
              <a:cs typeface="Tahoma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73A59738-9F46-40E6-9246-4532FF657B13}"/>
              </a:ext>
            </a:extLst>
          </p:cNvPr>
          <p:cNvSpPr txBox="1"/>
          <p:nvPr/>
        </p:nvSpPr>
        <p:spPr>
          <a:xfrm>
            <a:off x="1979315" y="5528976"/>
            <a:ext cx="4153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 charset="0"/>
                <a:cs typeface="Tahoma"/>
              </a:rPr>
              <a:t>Fuente: IEA, 2012.</a:t>
            </a:r>
          </a:p>
        </p:txBody>
      </p:sp>
    </p:spTree>
    <p:extLst>
      <p:ext uri="{BB962C8B-B14F-4D97-AF65-F5344CB8AC3E}">
        <p14:creationId xmlns:p14="http://schemas.microsoft.com/office/powerpoint/2010/main" val="69613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1550092" y="394905"/>
            <a:ext cx="9432513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A" sz="2400" dirty="0">
                <a:solidFill>
                  <a:srgbClr val="FFFFFF"/>
                </a:solidFill>
                <a:latin typeface="Tahoma"/>
                <a:cs typeface="Tahoma"/>
              </a:rPr>
              <a:t>América Latina: entre los líderes en el uso del transporte público</a:t>
            </a:r>
          </a:p>
          <a:p>
            <a:endParaRPr lang="es-PA" sz="24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1A966A-5D96-44B4-921F-C23D724E99E7}"/>
              </a:ext>
            </a:extLst>
          </p:cNvPr>
          <p:cNvSpPr/>
          <p:nvPr/>
        </p:nvSpPr>
        <p:spPr>
          <a:xfrm>
            <a:off x="1340991" y="5769857"/>
            <a:ext cx="8927500" cy="87806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77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Fuente: Carbono Cero America Latina, UNEP DTU-ONU Medio Ambiente, 2015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BD113FC-E39C-42BD-AA29-2FA1D0600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387786"/>
              </p:ext>
            </p:extLst>
          </p:nvPr>
        </p:nvGraphicFramePr>
        <p:xfrm>
          <a:off x="1082346" y="1283290"/>
          <a:ext cx="3164306" cy="237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7D63B95-0B02-4DB8-8862-E64C6B227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687203"/>
              </p:ext>
            </p:extLst>
          </p:nvPr>
        </p:nvGraphicFramePr>
        <p:xfrm>
          <a:off x="4239022" y="1280962"/>
          <a:ext cx="3057635" cy="238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7D3D547-C18A-41F1-B36D-45A3A1D89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445655"/>
              </p:ext>
            </p:extLst>
          </p:nvPr>
        </p:nvGraphicFramePr>
        <p:xfrm>
          <a:off x="1232741" y="3649540"/>
          <a:ext cx="3096500" cy="225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0031CA01-C3D7-4731-9B21-2614F1C000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997744"/>
              </p:ext>
            </p:extLst>
          </p:nvPr>
        </p:nvGraphicFramePr>
        <p:xfrm>
          <a:off x="4209488" y="3643510"/>
          <a:ext cx="3098131" cy="226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D4CBFE23-1B61-44B9-A260-5FBFDA787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187840"/>
              </p:ext>
            </p:extLst>
          </p:nvPr>
        </p:nvGraphicFramePr>
        <p:xfrm>
          <a:off x="7134285" y="2572362"/>
          <a:ext cx="3248592" cy="240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4423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ienne-bosiger-367964-unsplas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9138" y="2871644"/>
            <a:ext cx="4239883" cy="10975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83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8CC467-62F3-41E2-B2B3-F47E91C994C4}"/>
              </a:ext>
            </a:extLst>
          </p:cNvPr>
          <p:cNvSpPr/>
          <p:nvPr/>
        </p:nvSpPr>
        <p:spPr>
          <a:xfrm>
            <a:off x="4632149" y="2973266"/>
            <a:ext cx="345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Tahoma"/>
                <a:ea typeface="Roboto" panose="02000000000000000000" pitchFamily="2" charset="0"/>
                <a:cs typeface="Tahoma"/>
              </a:rPr>
              <a:t>3. ADAPTACIÓN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Tahoma"/>
              <a:ea typeface="Roboto" panose="02000000000000000000" pitchFamily="2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2775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ardo-gutierrez-390584-unsplash.jpg"/>
          <p:cNvPicPr>
            <a:picLocks noChangeAspect="1"/>
          </p:cNvPicPr>
          <p:nvPr/>
        </p:nvPicPr>
        <p:blipFill rotWithShape="1"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299"/>
            <a:ext cx="12192000" cy="6899300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1411118" y="357882"/>
            <a:ext cx="7779944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Impactos del cambio climático en el sector agricultura</a:t>
            </a:r>
            <a:r>
              <a:rPr lang="es-PA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P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7706" y="1552421"/>
            <a:ext cx="6483454" cy="45514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18610F-CED7-4B8A-8EEB-B367C0F90DA9}"/>
              </a:ext>
            </a:extLst>
          </p:cNvPr>
          <p:cNvSpPr txBox="1">
            <a:spLocks/>
          </p:cNvSpPr>
          <p:nvPr/>
        </p:nvSpPr>
        <p:spPr>
          <a:xfrm>
            <a:off x="979769" y="1552421"/>
            <a:ext cx="6434785" cy="423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800" dirty="0" err="1">
                <a:latin typeface="Calibri" panose="020F0502020204030204" pitchFamily="34" charset="0"/>
              </a:rPr>
              <a:t>Impactos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severos</a:t>
            </a:r>
            <a:r>
              <a:rPr lang="en-GB" sz="1800" dirty="0">
                <a:latin typeface="Calibri" panose="020F0502020204030204" pitchFamily="34" charset="0"/>
              </a:rPr>
              <a:t> en la </a:t>
            </a:r>
            <a:r>
              <a:rPr lang="en-GB" sz="1800" dirty="0" err="1">
                <a:latin typeface="Calibri" panose="020F0502020204030204" pitchFamily="34" charset="0"/>
              </a:rPr>
              <a:t>agricultura</a:t>
            </a:r>
            <a:r>
              <a:rPr lang="en-GB" sz="1800" dirty="0">
                <a:latin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</a:rPr>
              <a:t>seguridad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alimentaria</a:t>
            </a:r>
            <a:r>
              <a:rPr lang="en-GB" sz="1800" dirty="0">
                <a:latin typeface="Calibri" panose="020F0502020204030204" pitchFamily="34" charset="0"/>
              </a:rPr>
              <a:t>, y </a:t>
            </a:r>
            <a:r>
              <a:rPr lang="en-GB" sz="1800" dirty="0" err="1">
                <a:latin typeface="Calibri" panose="020F0502020204030204" pitchFamily="34" charset="0"/>
              </a:rPr>
              <a:t>migración</a:t>
            </a:r>
            <a:r>
              <a:rPr lang="en-GB" sz="1800" dirty="0">
                <a:latin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</a:rPr>
              <a:t>para</a:t>
            </a:r>
            <a:r>
              <a:rPr lang="en-GB" sz="1800" dirty="0">
                <a:latin typeface="Calibri" panose="020F0502020204030204" pitchFamily="34" charset="0"/>
              </a:rPr>
              <a:t> los </a:t>
            </a:r>
            <a:r>
              <a:rPr lang="en-GB" sz="1800" dirty="0" err="1">
                <a:latin typeface="Calibri" panose="020F0502020204030204" pitchFamily="34" charset="0"/>
              </a:rPr>
              <a:t>más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vulnerables</a:t>
            </a:r>
            <a:endParaRPr lang="en-GB" sz="18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s-PA" sz="1800" dirty="0"/>
              <a:t>Cambios en la aptitud de los cultivos, con áreas menores para café y frijoles y otros cultivos básicos de la región </a:t>
            </a:r>
          </a:p>
          <a:p>
            <a:pPr>
              <a:lnSpc>
                <a:spcPct val="120000"/>
              </a:lnSpc>
            </a:pPr>
            <a:r>
              <a:rPr lang="es-PA" sz="1800" dirty="0"/>
              <a:t>Zonas altas aptas para la actividad agrícola, catalizando tala de bosque e impactando la recarga acuífera</a:t>
            </a:r>
          </a:p>
          <a:p>
            <a:pPr>
              <a:lnSpc>
                <a:spcPct val="120000"/>
              </a:lnSpc>
            </a:pPr>
            <a:r>
              <a:rPr lang="es-PA" sz="1800" dirty="0"/>
              <a:t>Incremento de incendios forestales, mayor degradación</a:t>
            </a:r>
          </a:p>
          <a:p>
            <a:pPr>
              <a:lnSpc>
                <a:spcPct val="120000"/>
              </a:lnSpc>
            </a:pPr>
            <a:r>
              <a:rPr lang="es-PA" sz="1800" dirty="0"/>
              <a:t>Enfermedades y plagas (ej. gorgojo del pino, roya del café, etc) </a:t>
            </a:r>
          </a:p>
          <a:p>
            <a:pPr>
              <a:lnSpc>
                <a:spcPct val="120000"/>
              </a:lnSpc>
            </a:pPr>
            <a:r>
              <a:rPr lang="en-GB" sz="1800" dirty="0" err="1"/>
              <a:t>Mayores</a:t>
            </a:r>
            <a:r>
              <a:rPr lang="en-GB" sz="1800" dirty="0"/>
              <a:t> </a:t>
            </a:r>
            <a:r>
              <a:rPr lang="en-GB" sz="1800" dirty="0" err="1"/>
              <a:t>inundaciones</a:t>
            </a:r>
            <a:r>
              <a:rPr lang="en-GB" sz="1800" dirty="0"/>
              <a:t> y </a:t>
            </a:r>
            <a:r>
              <a:rPr lang="en-GB" sz="1800" dirty="0" err="1"/>
              <a:t>menor</a:t>
            </a:r>
            <a:r>
              <a:rPr lang="en-GB" sz="1800" dirty="0"/>
              <a:t> </a:t>
            </a:r>
            <a:r>
              <a:rPr lang="en-GB" sz="1800" dirty="0" err="1"/>
              <a:t>recarga</a:t>
            </a:r>
            <a:r>
              <a:rPr lang="en-GB" sz="1800" dirty="0"/>
              <a:t> </a:t>
            </a:r>
            <a:r>
              <a:rPr lang="en-GB" sz="1800" dirty="0" err="1"/>
              <a:t>acuífera</a:t>
            </a:r>
            <a:r>
              <a:rPr lang="en-GB" sz="1800" dirty="0"/>
              <a:t> </a:t>
            </a:r>
            <a:r>
              <a:rPr lang="en-GB" sz="1800" dirty="0" err="1"/>
              <a:t>debido</a:t>
            </a:r>
            <a:r>
              <a:rPr lang="en-GB" sz="1800" dirty="0"/>
              <a:t> a los </a:t>
            </a:r>
            <a:r>
              <a:rPr lang="en-GB" sz="1800" dirty="0" err="1"/>
              <a:t>eventos</a:t>
            </a:r>
            <a:r>
              <a:rPr lang="en-GB" sz="1800" dirty="0"/>
              <a:t> </a:t>
            </a:r>
            <a:r>
              <a:rPr lang="en-GB" sz="1800" dirty="0" err="1"/>
              <a:t>extremos</a:t>
            </a:r>
            <a:endParaRPr lang="en-GB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0A3C54-758C-4A59-942E-6996C8BED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823" y="1303786"/>
            <a:ext cx="1992478" cy="2268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54C41E-C101-4FF9-AD2C-13C373499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4677" y="2308134"/>
            <a:ext cx="2149771" cy="2201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93ED30-3F74-420C-8720-54F6EF3EB0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4595" y="3618167"/>
            <a:ext cx="2012731" cy="2651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C27929-CCC4-4B5E-B0B0-C9A1CA0635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177" y="3773339"/>
            <a:ext cx="2012731" cy="24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1715537" y="543286"/>
            <a:ext cx="9460846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Adaptación basada en Ecosistemas como solución costo-efectiva 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18610F-CED7-4B8A-8EEB-B367C0F90DA9}"/>
              </a:ext>
            </a:extLst>
          </p:cNvPr>
          <p:cNvSpPr txBox="1">
            <a:spLocks/>
          </p:cNvSpPr>
          <p:nvPr/>
        </p:nvSpPr>
        <p:spPr>
          <a:xfrm>
            <a:off x="686100" y="1581099"/>
            <a:ext cx="6298395" cy="422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Adaptación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basada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en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Ecosistemas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(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AbE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) = 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Uso de la biodiversidad y los servicios ecosistémicos como parte de una estrategia general de adaptación para apoyar a las personas a ajustarse a los efectos adversos del cambio climático (CBD 2009)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.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</a:p>
          <a:p>
            <a:endParaRPr lang="es-E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r>
              <a:rPr lang="es-E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Aprovechan los recursos existentes en la finca y los procesos naturales</a:t>
            </a:r>
          </a:p>
          <a:p>
            <a:r>
              <a:rPr lang="es-E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Son de baja tecnología </a:t>
            </a:r>
          </a:p>
          <a:p>
            <a:r>
              <a:rPr lang="es-E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Son menos costosos que la infraestructura gris 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Más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efectivas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en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mantener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la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resiliencia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a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través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del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tiempo</a:t>
            </a:r>
            <a:endParaRPr lang="es-E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047" y="1411293"/>
            <a:ext cx="3739172" cy="41809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uillaume-briard-776191-unsplas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8576" y="1643304"/>
            <a:ext cx="2865015" cy="36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96704" y="2678860"/>
            <a:ext cx="3045619" cy="1278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838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1750812" y="172822"/>
            <a:ext cx="8690656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Oportunidades estratégicas para mover la aguja en la región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0559F9-897D-42C5-9DC1-7E97CEE0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768" y="1030084"/>
            <a:ext cx="8459644" cy="465642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E817E657-D453-4E29-A2A7-C298A2D63CB3}"/>
              </a:ext>
            </a:extLst>
          </p:cNvPr>
          <p:cNvSpPr/>
          <p:nvPr/>
        </p:nvSpPr>
        <p:spPr>
          <a:xfrm>
            <a:off x="1610709" y="1127522"/>
            <a:ext cx="3242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200" b="1" spc="-80" dirty="0">
                <a:solidFill>
                  <a:srgbClr val="FFFFFF"/>
                </a:solidFill>
                <a:latin typeface="Tahoma"/>
                <a:cs typeface="Tahoma"/>
              </a:rPr>
              <a:t>Acelerar renovables y eficiencia </a:t>
            </a:r>
          </a:p>
        </p:txBody>
      </p:sp>
      <p:sp>
        <p:nvSpPr>
          <p:cNvPr id="8" name="11 Rectángulo">
            <a:extLst>
              <a:ext uri="{FF2B5EF4-FFF2-40B4-BE49-F238E27FC236}">
                <a16:creationId xmlns:a16="http://schemas.microsoft.com/office/drawing/2014/main" id="{D4DBE056-889D-49BA-A50C-D22B33901483}"/>
              </a:ext>
            </a:extLst>
          </p:cNvPr>
          <p:cNvSpPr/>
          <p:nvPr/>
        </p:nvSpPr>
        <p:spPr>
          <a:xfrm>
            <a:off x="1663722" y="3517362"/>
            <a:ext cx="22857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A" sz="1200" b="1" spc="-80" dirty="0">
                <a:solidFill>
                  <a:srgbClr val="FFFFFF"/>
                </a:solidFill>
                <a:latin typeface="Tahoma"/>
                <a:cs typeface="Tahoma"/>
              </a:rPr>
              <a:t>Impulsar la movilidad eléctrica</a:t>
            </a:r>
          </a:p>
        </p:txBody>
      </p:sp>
      <p:sp>
        <p:nvSpPr>
          <p:cNvPr id="9" name="12 Rectángulo">
            <a:extLst>
              <a:ext uri="{FF2B5EF4-FFF2-40B4-BE49-F238E27FC236}">
                <a16:creationId xmlns:a16="http://schemas.microsoft.com/office/drawing/2014/main" id="{A78FC212-0D96-4B9E-8C77-1DECF9C222C0}"/>
              </a:ext>
            </a:extLst>
          </p:cNvPr>
          <p:cNvSpPr/>
          <p:nvPr/>
        </p:nvSpPr>
        <p:spPr>
          <a:xfrm>
            <a:off x="7363685" y="1162508"/>
            <a:ext cx="3475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A" sz="1200" b="1" spc="-80" dirty="0">
                <a:solidFill>
                  <a:srgbClr val="FFFFFF"/>
                </a:solidFill>
                <a:latin typeface="Tahoma"/>
                <a:cs typeface="Tahoma"/>
              </a:rPr>
              <a:t>Acelerar Adaptación basada en Ecosistemas</a:t>
            </a:r>
          </a:p>
        </p:txBody>
      </p:sp>
      <p:pic>
        <p:nvPicPr>
          <p:cNvPr id="11" name="Imagen 4">
            <a:extLst>
              <a:ext uri="{FF2B5EF4-FFF2-40B4-BE49-F238E27FC236}">
                <a16:creationId xmlns:a16="http://schemas.microsoft.com/office/drawing/2014/main" id="{C9B96336-041F-4E27-B69F-99569F65C6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21" y="1246251"/>
            <a:ext cx="1099378" cy="961200"/>
          </a:xfrm>
          <a:prstGeom prst="rect">
            <a:avLst/>
          </a:prstGeom>
        </p:spPr>
      </p:pic>
      <p:pic>
        <p:nvPicPr>
          <p:cNvPr id="12" name="Picture 2" descr="El nivel de la represa de El Cajón está actualmente en 240 metros sobre el nivel del mar.">
            <a:extLst>
              <a:ext uri="{FF2B5EF4-FFF2-40B4-BE49-F238E27FC236}">
                <a16:creationId xmlns:a16="http://schemas.microsoft.com/office/drawing/2014/main" id="{0B58027D-6F35-4F40-9430-E7CB180B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585" y="1205410"/>
            <a:ext cx="1176920" cy="96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in Image">
            <a:extLst>
              <a:ext uri="{FF2B5EF4-FFF2-40B4-BE49-F238E27FC236}">
                <a16:creationId xmlns:a16="http://schemas.microsoft.com/office/drawing/2014/main" id="{7794E84F-0762-4C83-99E4-0171FBBAC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454" y="4264376"/>
            <a:ext cx="1133581" cy="962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lated image">
            <a:extLst>
              <a:ext uri="{FF2B5EF4-FFF2-40B4-BE49-F238E27FC236}">
                <a16:creationId xmlns:a16="http://schemas.microsoft.com/office/drawing/2014/main" id="{EC278987-9D5D-4338-B3CA-3478C890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53212" y="4300274"/>
            <a:ext cx="1189661" cy="962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24 Rectángulo">
            <a:extLst>
              <a:ext uri="{FF2B5EF4-FFF2-40B4-BE49-F238E27FC236}">
                <a16:creationId xmlns:a16="http://schemas.microsoft.com/office/drawing/2014/main" id="{76349C3B-2968-4035-B4EB-43B808BF8297}"/>
              </a:ext>
            </a:extLst>
          </p:cNvPr>
          <p:cNvSpPr/>
          <p:nvPr/>
        </p:nvSpPr>
        <p:spPr>
          <a:xfrm>
            <a:off x="4595641" y="2823287"/>
            <a:ext cx="28934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1200" dirty="0">
                <a:solidFill>
                  <a:schemeClr val="bg2">
                    <a:lumMod val="75000"/>
                  </a:schemeClr>
                </a:solidFill>
                <a:latin typeface="Tahoma"/>
                <a:cs typeface="Tahoma"/>
                <a:sym typeface="Calibri"/>
              </a:rPr>
              <a:t>Gobernanza regional:</a:t>
            </a:r>
          </a:p>
          <a:p>
            <a:pPr algn="ctr"/>
            <a:r>
              <a:rPr lang="es-PA" sz="1200" dirty="0">
                <a:solidFill>
                  <a:schemeClr val="bg2">
                    <a:lumMod val="75000"/>
                  </a:schemeClr>
                </a:solidFill>
                <a:latin typeface="Tahoma"/>
                <a:cs typeface="Tahoma"/>
                <a:sym typeface="Calibri"/>
              </a:rPr>
              <a:t>Foro de Ministros de Medio Ambiente </a:t>
            </a:r>
          </a:p>
          <a:p>
            <a:pPr algn="ctr"/>
            <a:r>
              <a:rPr lang="es-PA" sz="1200" dirty="0">
                <a:solidFill>
                  <a:schemeClr val="bg2">
                    <a:lumMod val="75000"/>
                  </a:schemeClr>
                </a:solidFill>
                <a:latin typeface="Tahoma"/>
                <a:cs typeface="Tahoma"/>
                <a:sym typeface="Calibri"/>
              </a:rPr>
              <a:t>&amp;</a:t>
            </a:r>
          </a:p>
          <a:p>
            <a:pPr algn="ctr"/>
            <a:r>
              <a:rPr lang="es-PA" sz="1200" dirty="0">
                <a:solidFill>
                  <a:schemeClr val="bg2">
                    <a:lumMod val="75000"/>
                  </a:schemeClr>
                </a:solidFill>
                <a:latin typeface="Tahoma"/>
                <a:cs typeface="Tahoma"/>
                <a:sym typeface="Calibri"/>
              </a:rPr>
              <a:t>Plataforma regional de cambio climático </a:t>
            </a:r>
          </a:p>
          <a:p>
            <a:pPr algn="ctr"/>
            <a:r>
              <a:rPr lang="es-PA" sz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  <a:sym typeface="Calibri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ED250F-1736-40B5-B067-33B5D402112D}"/>
              </a:ext>
            </a:extLst>
          </p:cNvPr>
          <p:cNvSpPr txBox="1"/>
          <p:nvPr/>
        </p:nvSpPr>
        <p:spPr>
          <a:xfrm>
            <a:off x="7724588" y="1381654"/>
            <a:ext cx="3109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A" sz="1200" dirty="0">
                <a:latin typeface="Tahoma"/>
                <a:ea typeface="Roboto" pitchFamily="2" charset="0"/>
                <a:cs typeface="Tahoma"/>
              </a:rPr>
              <a:t>Integración de medidas AbE en  planificación de adaptación nacional y regional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PA" sz="1200" dirty="0">
              <a:latin typeface="Tahoma"/>
              <a:ea typeface="Roboto" pitchFamily="2" charset="0"/>
              <a:cs typeface="Tahom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A" sz="1200" dirty="0">
                <a:latin typeface="Tahoma"/>
                <a:ea typeface="Roboto" pitchFamily="2" charset="0"/>
                <a:cs typeface="Tahoma"/>
              </a:rPr>
              <a:t>Apoyo al acceso de financiamiento climático a través de mecanismos económicos </a:t>
            </a:r>
          </a:p>
          <a:p>
            <a:pPr lvl="0">
              <a:spcAft>
                <a:spcPts val="0"/>
              </a:spcAft>
            </a:pPr>
            <a:endParaRPr lang="es-PA" sz="1200" dirty="0">
              <a:latin typeface="Tahoma"/>
              <a:ea typeface="Roboto" pitchFamily="2" charset="0"/>
              <a:cs typeface="Tahom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A" sz="1200" dirty="0">
                <a:latin typeface="Tahoma"/>
                <a:ea typeface="Roboto" pitchFamily="2" charset="0"/>
                <a:cs typeface="Tahoma"/>
              </a:rPr>
              <a:t>Implementación de iniciativas específicas en ecosistemas prioritarios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85B2E-981F-4517-A385-58D3A864CC2A}"/>
              </a:ext>
            </a:extLst>
          </p:cNvPr>
          <p:cNvSpPr txBox="1"/>
          <p:nvPr/>
        </p:nvSpPr>
        <p:spPr>
          <a:xfrm>
            <a:off x="1584042" y="3794027"/>
            <a:ext cx="2808665" cy="156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PA" sz="1200" dirty="0">
                <a:latin typeface="Tahoma"/>
                <a:ea typeface="Roboto" pitchFamily="2" charset="0"/>
                <a:cs typeface="Tahoma"/>
              </a:rPr>
              <a:t>Estrategias de Movilidad Eléctrica,         </a:t>
            </a:r>
            <a:r>
              <a:rPr lang="es-ES_tradnl" sz="1200" dirty="0">
                <a:latin typeface="Tahoma"/>
                <a:ea typeface="Roboto" pitchFamily="2" charset="0"/>
                <a:cs typeface="Tahoma"/>
              </a:rPr>
              <a:t>política pública y legislación </a:t>
            </a:r>
          </a:p>
          <a:p>
            <a:pPr marL="1841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1200" dirty="0">
                <a:latin typeface="Tahoma"/>
                <a:ea typeface="Roboto" pitchFamily="2" charset="0"/>
                <a:cs typeface="Tahoma"/>
              </a:rPr>
              <a:t>Acceso a financiamiento y creación de condiciones para el escalamiento del transporte público eléctrico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1200" dirty="0">
                <a:latin typeface="Tahoma"/>
                <a:ea typeface="Roboto" pitchFamily="2" charset="0"/>
                <a:cs typeface="Tahoma"/>
              </a:rPr>
              <a:t>Incidir en licitaciones publicas (</a:t>
            </a:r>
            <a:r>
              <a:rPr lang="es-ES_tradnl" sz="1200" dirty="0" err="1">
                <a:latin typeface="Tahoma"/>
                <a:ea typeface="Roboto" pitchFamily="2" charset="0"/>
                <a:cs typeface="Tahoma"/>
              </a:rPr>
              <a:t>ej:flotas</a:t>
            </a:r>
            <a:r>
              <a:rPr lang="es-ES_tradnl" sz="1200" dirty="0">
                <a:latin typeface="Tahoma"/>
                <a:ea typeface="Roboto" pitchFamily="2" charset="0"/>
                <a:cs typeface="Tahoma"/>
              </a:rPr>
              <a:t> de buses)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57DDC5-FC39-4DA4-ACC5-CEFA6B34D073}"/>
              </a:ext>
            </a:extLst>
          </p:cNvPr>
          <p:cNvSpPr txBox="1"/>
          <p:nvPr/>
        </p:nvSpPr>
        <p:spPr>
          <a:xfrm>
            <a:off x="1356275" y="1374306"/>
            <a:ext cx="31111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A" sz="1200" dirty="0">
                <a:latin typeface="Tahoma"/>
                <a:ea typeface="Roboto" pitchFamily="2" charset="0"/>
                <a:cs typeface="Tahoma"/>
              </a:rPr>
              <a:t>Incentivos y normativa en generación distribuida y renovables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PA" sz="1200" dirty="0">
              <a:latin typeface="Tahoma"/>
              <a:ea typeface="Roboto" pitchFamily="2" charset="0"/>
              <a:cs typeface="Tahom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A" sz="1200" dirty="0">
                <a:latin typeface="Tahoma"/>
                <a:ea typeface="Roboto" pitchFamily="2" charset="0"/>
                <a:cs typeface="Tahoma"/>
              </a:rPr>
              <a:t>Mecanismos financieros para la implementación de energías renovables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200" dirty="0">
              <a:latin typeface="Tahoma"/>
              <a:ea typeface="Roboto" pitchFamily="2" charset="0"/>
              <a:cs typeface="Tahom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latin typeface="Tahoma"/>
                <a:ea typeface="Roboto" pitchFamily="2" charset="0"/>
                <a:cs typeface="Tahoma"/>
              </a:rPr>
              <a:t>Generación de n</a:t>
            </a:r>
            <a:r>
              <a:rPr lang="es-PA" sz="1200" dirty="0" err="1">
                <a:latin typeface="Tahoma"/>
                <a:ea typeface="Roboto" pitchFamily="2" charset="0"/>
                <a:cs typeface="Tahoma"/>
              </a:rPr>
              <a:t>uevos</a:t>
            </a:r>
            <a:r>
              <a:rPr lang="es-PA" sz="1200" dirty="0">
                <a:latin typeface="Tahoma"/>
                <a:ea typeface="Roboto" pitchFamily="2" charset="0"/>
                <a:cs typeface="Tahoma"/>
              </a:rPr>
              <a:t> modelos de negocio del sector privado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PA" sz="1200" dirty="0">
              <a:latin typeface="Tahoma"/>
              <a:ea typeface="Roboto" pitchFamily="2" charset="0"/>
              <a:cs typeface="Tahoma"/>
            </a:endParaRPr>
          </a:p>
        </p:txBody>
      </p:sp>
      <p:sp>
        <p:nvSpPr>
          <p:cNvPr id="24" name="12 Rectángulo">
            <a:extLst>
              <a:ext uri="{FF2B5EF4-FFF2-40B4-BE49-F238E27FC236}">
                <a16:creationId xmlns:a16="http://schemas.microsoft.com/office/drawing/2014/main" id="{3990D280-504C-497B-A49F-18CBEA3ED7D5}"/>
              </a:ext>
            </a:extLst>
          </p:cNvPr>
          <p:cNvSpPr/>
          <p:nvPr/>
        </p:nvSpPr>
        <p:spPr>
          <a:xfrm>
            <a:off x="7968005" y="3520026"/>
            <a:ext cx="2296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200" b="1" spc="-80" dirty="0" err="1">
                <a:solidFill>
                  <a:srgbClr val="FFFFFF"/>
                </a:solidFill>
                <a:latin typeface="Tahoma"/>
                <a:cs typeface="Tahoma"/>
              </a:rPr>
              <a:t>Transprarencoa</a:t>
            </a:r>
            <a:r>
              <a:rPr lang="es-PA" sz="12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PA" sz="1200" b="1" spc="-80" dirty="0" err="1">
                <a:solidFill>
                  <a:srgbClr val="FFFFFF"/>
                </a:solidFill>
                <a:latin typeface="Tahoma"/>
                <a:cs typeface="Tahoma"/>
              </a:rPr>
              <a:t>climatica</a:t>
            </a:r>
            <a:endParaRPr lang="es-PA" sz="1200" b="1" spc="-8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2B9234-3F4F-4A6D-9C24-E44ED292BDC0}"/>
              </a:ext>
            </a:extLst>
          </p:cNvPr>
          <p:cNvSpPr txBox="1"/>
          <p:nvPr/>
        </p:nvSpPr>
        <p:spPr>
          <a:xfrm>
            <a:off x="7814236" y="3906036"/>
            <a:ext cx="2970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s-PA" sz="1200" dirty="0">
                <a:latin typeface="Tahoma"/>
                <a:cs typeface="Tahoma"/>
              </a:rPr>
              <a:t>Comparación de países: campeones, "revelaciones“ y valiosos esfuerzos</a:t>
            </a:r>
          </a:p>
          <a:p>
            <a:endParaRPr lang="es-PA" sz="1200" dirty="0">
              <a:latin typeface="Tahoma"/>
              <a:cs typeface="Tahoma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PA" sz="1200" dirty="0">
                <a:latin typeface="Tahoma"/>
                <a:cs typeface="Tahoma"/>
              </a:rPr>
              <a:t>Estrategias a largo plazo y reducciones netas regionales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s-PA" sz="1200" dirty="0">
              <a:latin typeface="Tahoma"/>
              <a:cs typeface="Tahoma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PA" sz="1200" dirty="0">
                <a:latin typeface="Tahoma"/>
                <a:cs typeface="Tahoma"/>
              </a:rPr>
              <a:t>Facilitar la regionalización de las tecnologías</a:t>
            </a:r>
            <a:endParaRPr lang="es-ES_tradnl"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41684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1430850" y="266847"/>
            <a:ext cx="9144000" cy="111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GRACIAS</a:t>
            </a:r>
            <a:endParaRPr dirty="0"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1346200" y="157131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www.euroclima.org</a:t>
            </a:r>
            <a:endParaRPr lang="en-US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Mercedes García Fariña y Agustín Matteri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maria.garciafarina@un.org</a:t>
            </a:r>
            <a:endParaRPr lang="en-US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u="sng" dirty="0">
                <a:solidFill>
                  <a:schemeClr val="lt1"/>
                </a:solidFill>
              </a:rPr>
              <a:t>agustin.matteri@un.org</a:t>
            </a:r>
            <a:endParaRPr u="sng" dirty="0">
              <a:solidFill>
                <a:schemeClr val="lt1"/>
              </a:solidFill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1950000" y="3345650"/>
            <a:ext cx="81147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Síguenos 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1550" y="3800746"/>
            <a:ext cx="5471576" cy="14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3152325" y="5334100"/>
            <a:ext cx="14097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@EUROCLIMAplus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4366725" y="5369200"/>
            <a:ext cx="19062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/>
              </a:rPr>
              <a:t>@EUROCLIMA_UE_AL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6002850" y="5280700"/>
            <a:ext cx="1409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EUROCLIMA+   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7477575" y="5334100"/>
            <a:ext cx="11463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EUROCLIMA+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7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k-shuliahin-541580-unsplash.jpg"/>
          <p:cNvPicPr>
            <a:picLocks noChangeAspect="1"/>
          </p:cNvPicPr>
          <p:nvPr/>
        </p:nvPicPr>
        <p:blipFill>
          <a:blip r:embed="rId2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1672506" y="470760"/>
            <a:ext cx="8835558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_tradnl" altLang="en-US" sz="2400" dirty="0">
                <a:solidFill>
                  <a:schemeClr val="bg1"/>
                </a:solidFill>
                <a:latin typeface="Tahoma"/>
                <a:cs typeface="Tahoma"/>
              </a:rPr>
              <a:t>Compromisos nacionales de reducción de GEI en </a:t>
            </a:r>
          </a:p>
          <a:p>
            <a:pPr algn="ctr"/>
            <a:r>
              <a:rPr lang="es-ES_tradnl" altLang="en-US" sz="2400" dirty="0">
                <a:solidFill>
                  <a:schemeClr val="bg1"/>
                </a:solidFill>
                <a:latin typeface="Tahoma"/>
                <a:cs typeface="Tahoma"/>
              </a:rPr>
              <a:t>América Latina y el Caribe</a:t>
            </a:r>
            <a:endParaRPr lang="es-PA"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1" name="Imagen 3">
            <a:extLst>
              <a:ext uri="{FF2B5EF4-FFF2-40B4-BE49-F238E27FC236}">
                <a16:creationId xmlns:a16="http://schemas.microsoft.com/office/drawing/2014/main" id="{12CE6CFD-87BF-451B-BAC0-1DCB163D8A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497" y="1629082"/>
            <a:ext cx="6806641" cy="38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4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2208016" y="368845"/>
            <a:ext cx="8012778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rgbClr val="FFFFFF"/>
                </a:solidFill>
                <a:latin typeface="Tahoma"/>
                <a:cs typeface="Tahoma"/>
              </a:rPr>
              <a:t>Emisiones de GEI por sector en América Latina y el Caribe  </a:t>
            </a:r>
            <a:endParaRPr lang="es-PA" sz="24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03426E-A34D-4907-ABD4-158B0E78A4B7}"/>
              </a:ext>
            </a:extLst>
          </p:cNvPr>
          <p:cNvSpPr txBox="1"/>
          <p:nvPr/>
        </p:nvSpPr>
        <p:spPr>
          <a:xfrm>
            <a:off x="963463" y="5029979"/>
            <a:ext cx="5763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b="0" dirty="0">
                <a:latin typeface="Calibri" panose="020F0502020204030204" pitchFamily="34" charset="0"/>
              </a:rPr>
              <a:t>Fuente: Elaboración propia. Datos WRI. CAIT LAC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383CF50-F6D1-4C51-9D76-525C91F1A9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578714"/>
              </p:ext>
            </p:extLst>
          </p:nvPr>
        </p:nvGraphicFramePr>
        <p:xfrm>
          <a:off x="585475" y="1609295"/>
          <a:ext cx="6561288" cy="352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7321852" y="1620923"/>
            <a:ext cx="4123448" cy="10975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48824" y="4391868"/>
            <a:ext cx="4123448" cy="10975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75796" y="3023316"/>
            <a:ext cx="4123448" cy="10975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 Rectángulo">
            <a:extLst>
              <a:ext uri="{FF2B5EF4-FFF2-40B4-BE49-F238E27FC236}">
                <a16:creationId xmlns:a16="http://schemas.microsoft.com/office/drawing/2014/main" id="{57B22234-C506-45F9-B7E2-FBDAA1791721}"/>
              </a:ext>
            </a:extLst>
          </p:cNvPr>
          <p:cNvSpPr/>
          <p:nvPr/>
        </p:nvSpPr>
        <p:spPr>
          <a:xfrm>
            <a:off x="7552477" y="1882800"/>
            <a:ext cx="374546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Sector 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energía 50%</a:t>
            </a:r>
            <a:r>
              <a:rPr lang="es-E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 de las emisiones totales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6163" y="3302215"/>
            <a:ext cx="38564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Subsector electricidad 1/3 de las emisiones del sector energía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32042" y="4556608"/>
            <a:ext cx="3913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Flota global de vehículos se </a:t>
            </a:r>
            <a:r>
              <a:rPr lang="es-ES" sz="1600" b="1" i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triplicará</a:t>
            </a:r>
            <a:r>
              <a:rPr lang="es-ES" sz="16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 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al 2050, 90% del crecimiento será en países emergentes y en desarrollo.</a:t>
            </a:r>
          </a:p>
        </p:txBody>
      </p:sp>
    </p:spTree>
    <p:extLst>
      <p:ext uri="{BB962C8B-B14F-4D97-AF65-F5344CB8AC3E}">
        <p14:creationId xmlns:p14="http://schemas.microsoft.com/office/powerpoint/2010/main" val="156835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ick-tomasso-88317-unsplash.jpg"/>
          <p:cNvPicPr>
            <a:picLocks noChangeAspect="1"/>
          </p:cNvPicPr>
          <p:nvPr/>
        </p:nvPicPr>
        <p:blipFill rotWithShape="1">
          <a:blip r:embed="rId2" cstate="screen">
            <a:alphaModFix amt="9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6" name="Rectangle 5"/>
          <p:cNvSpPr/>
          <p:nvPr/>
        </p:nvSpPr>
        <p:spPr>
          <a:xfrm>
            <a:off x="3447251" y="2796949"/>
            <a:ext cx="4531034" cy="10975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83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8CC467-62F3-41E2-B2B3-F47E91C994C4}"/>
              </a:ext>
            </a:extLst>
          </p:cNvPr>
          <p:cNvSpPr/>
          <p:nvPr/>
        </p:nvSpPr>
        <p:spPr>
          <a:xfrm>
            <a:off x="3527249" y="3020891"/>
            <a:ext cx="4788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" panose="02000000000000000000" pitchFamily="2" charset="0"/>
                <a:cs typeface="Tahoma"/>
              </a:rPr>
              <a:t>ELECTRICIDAD</a:t>
            </a:r>
          </a:p>
        </p:txBody>
      </p:sp>
    </p:spTree>
    <p:extLst>
      <p:ext uri="{BB962C8B-B14F-4D97-AF65-F5344CB8AC3E}">
        <p14:creationId xmlns:p14="http://schemas.microsoft.com/office/powerpoint/2010/main" val="303336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1270606" y="444950"/>
            <a:ext cx="9373534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rgbClr val="FFFFFF"/>
                </a:solidFill>
                <a:latin typeface="Tahoma"/>
                <a:cs typeface="Tahoma"/>
              </a:rPr>
              <a:t>Proyección de la demanda eléctrica en América Latina y el Caribe</a:t>
            </a:r>
            <a:endParaRPr lang="es-PA" sz="24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1AAD4F-1C2C-4DDD-BA3C-1512F3392006}"/>
              </a:ext>
            </a:extLst>
          </p:cNvPr>
          <p:cNvGrpSpPr/>
          <p:nvPr/>
        </p:nvGrpSpPr>
        <p:grpSpPr>
          <a:xfrm>
            <a:off x="1013901" y="1664065"/>
            <a:ext cx="4893475" cy="3778107"/>
            <a:chOff x="-21035" y="1365654"/>
            <a:chExt cx="5805744" cy="4093349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C670B5B8-3F5B-4963-A7EC-5A44CAADB4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0683310"/>
                </p:ext>
              </p:extLst>
            </p:nvPr>
          </p:nvGraphicFramePr>
          <p:xfrm>
            <a:off x="0" y="2747159"/>
            <a:ext cx="2700000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FB9DC5-8E56-4090-B645-67C942E24E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232" y="1918206"/>
              <a:ext cx="770260" cy="770261"/>
            </a:xfrm>
            <a:prstGeom prst="ellipse">
              <a:avLst/>
            </a:prstGeom>
            <a:solidFill>
              <a:srgbClr val="4472C4">
                <a:lumMod val="25000"/>
              </a:srgb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5100" rIns="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/>
                  <a:ea typeface="+mn-ea"/>
                  <a:cs typeface="Tahoma"/>
                </a:rPr>
                <a:t>+65%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853FC2CC-D6F8-4277-AB64-00E9C972380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2519858"/>
                </p:ext>
              </p:extLst>
            </p:nvPr>
          </p:nvGraphicFramePr>
          <p:xfrm>
            <a:off x="3084709" y="2784905"/>
            <a:ext cx="2700000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12962A-E098-4342-8723-8A1CD0D9B4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42664" y="1936535"/>
              <a:ext cx="770260" cy="770261"/>
            </a:xfrm>
            <a:prstGeom prst="ellipse">
              <a:avLst/>
            </a:prstGeom>
            <a:solidFill>
              <a:srgbClr val="4472C4">
                <a:lumMod val="25000"/>
              </a:srgb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5100" rIns="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/>
                  <a:ea typeface="+mn-ea"/>
                  <a:cs typeface="Tahoma"/>
                </a:rPr>
                <a:t>+86%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CE9D45-7A28-4802-881E-5C6489DFAB03}"/>
                </a:ext>
              </a:extLst>
            </p:cNvPr>
            <p:cNvSpPr/>
            <p:nvPr/>
          </p:nvSpPr>
          <p:spPr>
            <a:xfrm>
              <a:off x="-21035" y="5183900"/>
              <a:ext cx="4453423" cy="275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b="0" dirty="0">
                  <a:latin typeface="Tahoma"/>
                  <a:ea typeface="ヒラギノ角ゴ Pro W3"/>
                  <a:cs typeface="Tahoma"/>
                </a:rPr>
                <a:t>Fuente: IEA World Energy Outlook 2018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97941C-57B0-45F2-84CA-F61DC9C2C66A}"/>
                </a:ext>
              </a:extLst>
            </p:cNvPr>
            <p:cNvSpPr/>
            <p:nvPr/>
          </p:nvSpPr>
          <p:spPr>
            <a:xfrm>
              <a:off x="795712" y="1365654"/>
              <a:ext cx="4577994" cy="366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solidFill>
                    <a:schemeClr val="bg2">
                      <a:lumMod val="50000"/>
                    </a:schemeClr>
                  </a:solidFill>
                  <a:latin typeface="Tahoma"/>
                  <a:ea typeface="Roboto" panose="02000000000000000000" pitchFamily="2" charset="0"/>
                  <a:cs typeface="Tahoma"/>
                </a:rPr>
                <a:t>Demanda de Electricidad (TWh) </a:t>
              </a:r>
              <a:endParaRPr lang="es-ES_tradnl" sz="1600" b="1" dirty="0">
                <a:solidFill>
                  <a:schemeClr val="bg2">
                    <a:lumMod val="50000"/>
                  </a:schemeClr>
                </a:solidFill>
                <a:latin typeface="Tahoma"/>
                <a:ea typeface="Roboto" panose="02000000000000000000" pitchFamily="2" charset="0"/>
                <a:cs typeface="Tahoma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A809B1-910F-44FC-B4AA-5D5D6B40E35E}"/>
                </a:ext>
              </a:extLst>
            </p:cNvPr>
            <p:cNvSpPr/>
            <p:nvPr/>
          </p:nvSpPr>
          <p:spPr>
            <a:xfrm>
              <a:off x="0" y="4920039"/>
              <a:ext cx="2912725" cy="275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b="0" baseline="30000" dirty="0">
                  <a:latin typeface="Tahoma"/>
                  <a:ea typeface="ヒラギノ角ゴ Pro W3"/>
                  <a:cs typeface="Tahoma"/>
                </a:rPr>
                <a:t>1 </a:t>
              </a:r>
              <a:r>
                <a:rPr lang="en-GB" sz="1050" b="0" dirty="0">
                  <a:latin typeface="Tahoma"/>
                  <a:ea typeface="ヒラギノ角ゴ Pro W3"/>
                  <a:cs typeface="Tahoma"/>
                </a:rPr>
                <a:t>BNEF, 2018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5D3FE93-FE13-43C1-82AA-B8346A160B7B}"/>
              </a:ext>
            </a:extLst>
          </p:cNvPr>
          <p:cNvSpPr/>
          <p:nvPr/>
        </p:nvSpPr>
        <p:spPr>
          <a:xfrm>
            <a:off x="6388550" y="5049756"/>
            <a:ext cx="2912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0" dirty="0">
                <a:latin typeface="Tahoma"/>
                <a:ea typeface="ヒラギノ角ゴ Pro W3"/>
                <a:cs typeface="Tahoma"/>
              </a:rPr>
              <a:t>Fuente: </a:t>
            </a:r>
            <a:r>
              <a:rPr lang="en-GB" sz="1050" b="0" dirty="0" err="1">
                <a:latin typeface="Tahoma"/>
                <a:ea typeface="ヒラギノ角ゴ Pro W3"/>
                <a:cs typeface="Tahoma"/>
              </a:rPr>
              <a:t>Elaboración</a:t>
            </a:r>
            <a:r>
              <a:rPr lang="en-GB" sz="1050" b="0" dirty="0">
                <a:latin typeface="Tahoma"/>
                <a:ea typeface="ヒラギノ角ゴ Pro W3"/>
                <a:cs typeface="Tahoma"/>
              </a:rPr>
              <a:t> </a:t>
            </a:r>
            <a:r>
              <a:rPr lang="en-GB" sz="1050" b="0" dirty="0" err="1">
                <a:latin typeface="Tahoma"/>
                <a:ea typeface="ヒラギノ角ゴ Pro W3"/>
                <a:cs typeface="Tahoma"/>
              </a:rPr>
              <a:t>propia</a:t>
            </a:r>
            <a:r>
              <a:rPr lang="en-GB" sz="1050" b="0" dirty="0">
                <a:latin typeface="Tahoma"/>
                <a:ea typeface="ヒラギノ角ゴ Pro W3"/>
                <a:cs typeface="Tahoma"/>
              </a:rPr>
              <a:t>. BNEF, 2018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60983A2-5332-455B-9000-BBE97C76E7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041718"/>
              </p:ext>
            </p:extLst>
          </p:nvPr>
        </p:nvGraphicFramePr>
        <p:xfrm>
          <a:off x="6388550" y="2002619"/>
          <a:ext cx="4572000" cy="296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423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-roizer-46904-unsplas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424" y="0"/>
            <a:ext cx="12341424" cy="693396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2235888" y="781607"/>
            <a:ext cx="8122930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dirty="0">
                <a:solidFill>
                  <a:srgbClr val="FFFFFF"/>
                </a:solidFill>
                <a:latin typeface="Tahoma"/>
                <a:cs typeface="Tahoma"/>
              </a:rPr>
              <a:t>Sector hidroeléctrico y cambio climático</a:t>
            </a:r>
            <a:endParaRPr lang="es-PA" sz="24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11" name="94 Imagen">
            <a:extLst>
              <a:ext uri="{FF2B5EF4-FFF2-40B4-BE49-F238E27FC236}">
                <a16:creationId xmlns:a16="http://schemas.microsoft.com/office/drawing/2014/main" id="{9B130737-8DEC-4C9C-B391-D056D5338F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89" y="2139997"/>
            <a:ext cx="3716941" cy="27554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98 CuadroTexto">
            <a:extLst>
              <a:ext uri="{FF2B5EF4-FFF2-40B4-BE49-F238E27FC236}">
                <a16:creationId xmlns:a16="http://schemas.microsoft.com/office/drawing/2014/main" id="{CC5A8B89-C286-4E5D-B158-4334A9A43FCB}"/>
              </a:ext>
            </a:extLst>
          </p:cNvPr>
          <p:cNvSpPr txBox="1"/>
          <p:nvPr/>
        </p:nvSpPr>
        <p:spPr>
          <a:xfrm>
            <a:off x="1273413" y="5506067"/>
            <a:ext cx="340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Fuente: Michelle TH van </a:t>
            </a:r>
            <a:r>
              <a:rPr lang="es-PA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Vliet</a:t>
            </a:r>
            <a:r>
              <a:rPr lang="es-P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 et al, 2016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 Light" panose="02000000000000000000" pitchFamily="2" charset="0"/>
              <a:cs typeface="Tahoma"/>
            </a:endParaRPr>
          </a:p>
        </p:txBody>
      </p:sp>
      <p:sp>
        <p:nvSpPr>
          <p:cNvPr id="14" name="98 CuadroTexto">
            <a:extLst>
              <a:ext uri="{FF2B5EF4-FFF2-40B4-BE49-F238E27FC236}">
                <a16:creationId xmlns:a16="http://schemas.microsoft.com/office/drawing/2014/main" id="{A3D7ABCA-9A31-4EFD-AB69-33D0E151E61C}"/>
              </a:ext>
            </a:extLst>
          </p:cNvPr>
          <p:cNvSpPr txBox="1"/>
          <p:nvPr/>
        </p:nvSpPr>
        <p:spPr>
          <a:xfrm>
            <a:off x="1273413" y="5198877"/>
            <a:ext cx="2634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Cambios en </a:t>
            </a:r>
            <a:r>
              <a:rPr lang="es-PA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escorrentia</a:t>
            </a:r>
            <a:r>
              <a:rPr lang="es-P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 a 2050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 Light" panose="02000000000000000000" pitchFamily="2" charset="0"/>
              <a:cs typeface="Tahoma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47C951A-C19B-474B-BB4B-D8FC68C5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7992" y="2194664"/>
            <a:ext cx="2785890" cy="280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6 CuadroTexto">
            <a:extLst>
              <a:ext uri="{FF2B5EF4-FFF2-40B4-BE49-F238E27FC236}">
                <a16:creationId xmlns:a16="http://schemas.microsoft.com/office/drawing/2014/main" id="{B8B279F3-05C8-46BB-B974-16968587E250}"/>
              </a:ext>
            </a:extLst>
          </p:cNvPr>
          <p:cNvSpPr txBox="1"/>
          <p:nvPr/>
        </p:nvSpPr>
        <p:spPr>
          <a:xfrm>
            <a:off x="8373944" y="5433670"/>
            <a:ext cx="233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A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rPr>
              <a:t>Fuente: SIEE-OLADE 2014</a:t>
            </a:r>
          </a:p>
        </p:txBody>
      </p:sp>
      <p:sp>
        <p:nvSpPr>
          <p:cNvPr id="19" name="98 CuadroTexto">
            <a:extLst>
              <a:ext uri="{FF2B5EF4-FFF2-40B4-BE49-F238E27FC236}">
                <a16:creationId xmlns:a16="http://schemas.microsoft.com/office/drawing/2014/main" id="{EDC18497-F8BA-4EE5-A3C3-4A682C0F2712}"/>
              </a:ext>
            </a:extLst>
          </p:cNvPr>
          <p:cNvSpPr txBox="1"/>
          <p:nvPr/>
        </p:nvSpPr>
        <p:spPr>
          <a:xfrm>
            <a:off x="8040022" y="5156671"/>
            <a:ext cx="3360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 Light" panose="02000000000000000000" pitchFamily="2" charset="0"/>
                <a:cs typeface="Tahoma"/>
              </a:rPr>
              <a:t>Capacidad instalada de hidroelectricidad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 Light" panose="02000000000000000000" pitchFamily="2" charset="0"/>
              <a:cs typeface="Tahoma"/>
            </a:endParaRPr>
          </a:p>
        </p:txBody>
      </p:sp>
      <p:sp>
        <p:nvSpPr>
          <p:cNvPr id="20" name="95 Rectángulo">
            <a:extLst>
              <a:ext uri="{FF2B5EF4-FFF2-40B4-BE49-F238E27FC236}">
                <a16:creationId xmlns:a16="http://schemas.microsoft.com/office/drawing/2014/main" id="{73F9E8B7-AB1B-43F3-9A53-679B771A5535}"/>
              </a:ext>
            </a:extLst>
          </p:cNvPr>
          <p:cNvSpPr/>
          <p:nvPr/>
        </p:nvSpPr>
        <p:spPr>
          <a:xfrm>
            <a:off x="5002808" y="2139997"/>
            <a:ext cx="251805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Font typeface="Wingdings" panose="05000000000000000000" pitchFamily="2" charset="2"/>
              <a:buChar char="§"/>
            </a:pPr>
            <a:r>
              <a:rPr lang="es-PA" sz="1500" dirty="0">
                <a:solidFill>
                  <a:srgbClr val="FFFFFF"/>
                </a:solidFill>
                <a:latin typeface="Tahoma"/>
                <a:ea typeface="Roboto Light" panose="02000000000000000000" pitchFamily="2" charset="0"/>
                <a:cs typeface="Tahoma"/>
              </a:rPr>
              <a:t>Subregiones más afectadas por variabilidad escorrentías: Cono Sur y México-Centroamérica</a:t>
            </a:r>
            <a:endParaRPr lang="es-ES" sz="1500" dirty="0">
              <a:solidFill>
                <a:srgbClr val="FFFFFF"/>
              </a:solidFill>
              <a:latin typeface="Tahoma"/>
              <a:ea typeface="Roboto Light" panose="02000000000000000000" pitchFamily="2" charset="0"/>
              <a:cs typeface="Tahoma"/>
            </a:endParaRPr>
          </a:p>
          <a:p>
            <a:pPr marL="257168" indent="-257168">
              <a:buFont typeface="Wingdings" panose="05000000000000000000" pitchFamily="2" charset="2"/>
              <a:buChar char="§"/>
            </a:pPr>
            <a:endParaRPr lang="es-PA" sz="1500" dirty="0">
              <a:solidFill>
                <a:srgbClr val="FFFFFF"/>
              </a:solidFill>
              <a:latin typeface="Tahoma"/>
              <a:ea typeface="Roboto Light" panose="02000000000000000000" pitchFamily="2" charset="0"/>
              <a:cs typeface="Tahoma"/>
            </a:endParaRPr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es-ES" sz="1500" dirty="0">
                <a:solidFill>
                  <a:srgbClr val="FFFFFF"/>
                </a:solidFill>
                <a:latin typeface="Tahoma"/>
                <a:ea typeface="Roboto Light" panose="02000000000000000000" pitchFamily="2" charset="0"/>
                <a:cs typeface="Tahoma"/>
              </a:rPr>
              <a:t>Centrales hidroeléctricas pierden cerca de un 25% de capacidad de generación en 2040</a:t>
            </a:r>
          </a:p>
          <a:p>
            <a:pPr marL="257168" indent="-257168">
              <a:buFont typeface="Wingdings" panose="05000000000000000000" pitchFamily="2" charset="2"/>
              <a:buChar char="§"/>
            </a:pPr>
            <a:endParaRPr lang="es-ES" sz="1500" dirty="0">
              <a:solidFill>
                <a:srgbClr val="FFFFFF"/>
              </a:solidFill>
              <a:latin typeface="Tahoma"/>
              <a:ea typeface="Roboto Light" panose="02000000000000000000" pitchFamily="2" charset="0"/>
              <a:cs typeface="Tahoma"/>
            </a:endParaRPr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es-ES" sz="1500" dirty="0">
                <a:solidFill>
                  <a:srgbClr val="FFFFFF"/>
                </a:solidFill>
                <a:latin typeface="Tahoma"/>
                <a:ea typeface="Roboto Light" panose="02000000000000000000" pitchFamily="2" charset="0"/>
                <a:cs typeface="Tahoma"/>
              </a:rPr>
              <a:t>Centrales térmicas pierden un 30% de capacidad de generación </a:t>
            </a:r>
          </a:p>
          <a:p>
            <a:pPr marL="257168" indent="-257168" algn="just">
              <a:buFont typeface="Wingdings" panose="05000000000000000000" pitchFamily="2" charset="2"/>
              <a:buChar char="§"/>
            </a:pPr>
            <a:endParaRPr lang="es-PA" sz="1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 Light" panose="02000000000000000000" pitchFamily="2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6487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sz="3200" b="1" dirty="0">
              <a:latin typeface="Tahoma"/>
              <a:cs typeface="Tahoma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655437" y="355771"/>
            <a:ext cx="10245424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A" sz="2400" dirty="0">
                <a:solidFill>
                  <a:srgbClr val="FFFFFF"/>
                </a:solidFill>
                <a:latin typeface="Tahoma"/>
                <a:cs typeface="Tahoma"/>
              </a:rPr>
              <a:t>Las 4Ds del sector eléctrico en América Latina y el Caribe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859B9F-FCCA-4650-8258-2DD425DA90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23" y="2057838"/>
            <a:ext cx="3876389" cy="17766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4EFFDEC-A328-4CA3-A296-EFF025890E40}"/>
              </a:ext>
            </a:extLst>
          </p:cNvPr>
          <p:cNvSpPr/>
          <p:nvPr/>
        </p:nvSpPr>
        <p:spPr>
          <a:xfrm>
            <a:off x="1064641" y="1432396"/>
            <a:ext cx="3872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Tahoma"/>
                <a:ea typeface="ヒラギノ角ゴ Pro W3"/>
                <a:cs typeface="Tahoma"/>
              </a:rPr>
              <a:t>Costo</a:t>
            </a:r>
            <a:r>
              <a:rPr lang="en-GB" dirty="0">
                <a:latin typeface="Tahoma"/>
                <a:ea typeface="ヒラギノ角ゴ Pro W3"/>
                <a:cs typeface="Tahoma"/>
              </a:rPr>
              <a:t> </a:t>
            </a:r>
            <a:r>
              <a:rPr lang="en-GB" dirty="0" err="1">
                <a:latin typeface="Tahoma"/>
                <a:ea typeface="ヒラギノ角ゴ Pro W3"/>
                <a:cs typeface="Tahoma"/>
              </a:rPr>
              <a:t>Promedio</a:t>
            </a:r>
            <a:r>
              <a:rPr lang="en-GB" dirty="0">
                <a:latin typeface="Tahoma"/>
                <a:ea typeface="ヒラギノ角ゴ Pro W3"/>
                <a:cs typeface="Tahoma"/>
              </a:rPr>
              <a:t> de </a:t>
            </a:r>
            <a:r>
              <a:rPr lang="en-GB" dirty="0" err="1">
                <a:latin typeface="Tahoma"/>
                <a:ea typeface="ヒラギノ角ゴ Pro W3"/>
                <a:cs typeface="Tahoma"/>
              </a:rPr>
              <a:t>Generación</a:t>
            </a:r>
            <a:r>
              <a:rPr lang="en-GB" dirty="0">
                <a:latin typeface="Tahoma"/>
                <a:ea typeface="ヒラギノ角ゴ Pro W3"/>
                <a:cs typeface="Tahoma"/>
              </a:rPr>
              <a:t> de Electricidad por Fuente </a:t>
            </a:r>
            <a:r>
              <a:rPr lang="en-GB" dirty="0" err="1">
                <a:latin typeface="Tahoma"/>
                <a:ea typeface="ヒラギノ角ゴ Pro W3"/>
                <a:cs typeface="Tahoma"/>
              </a:rPr>
              <a:t>Renovable</a:t>
            </a:r>
            <a:r>
              <a:rPr lang="en-GB" dirty="0">
                <a:latin typeface="Tahoma"/>
                <a:ea typeface="ヒラギノ角ゴ Pro W3"/>
                <a:cs typeface="Tahoma"/>
              </a:rPr>
              <a:t> (USD cent/kWh), 2017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7CDF41-82CD-4AEA-AD39-ECF409DC1B48}"/>
              </a:ext>
            </a:extLst>
          </p:cNvPr>
          <p:cNvSpPr/>
          <p:nvPr/>
        </p:nvSpPr>
        <p:spPr>
          <a:xfrm>
            <a:off x="1396605" y="5236274"/>
            <a:ext cx="3166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>
                <a:latin typeface="Tahoma"/>
                <a:ea typeface="ヒラギノ角ゴ Pro W3"/>
                <a:cs typeface="Tahoma"/>
              </a:rPr>
              <a:t>Fuente: IRENA, 2017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9B850C-7C33-4C7B-AA68-0D5B0CACE297}"/>
              </a:ext>
            </a:extLst>
          </p:cNvPr>
          <p:cNvSpPr/>
          <p:nvPr/>
        </p:nvSpPr>
        <p:spPr>
          <a:xfrm>
            <a:off x="1304925" y="3996187"/>
            <a:ext cx="3166069" cy="1168300"/>
          </a:xfrm>
          <a:prstGeom prst="rect">
            <a:avLst/>
          </a:prstGeom>
          <a:solidFill>
            <a:schemeClr val="bg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4313"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 err="1">
                <a:solidFill>
                  <a:srgbClr val="7030A0"/>
                </a:solidFill>
                <a:latin typeface="Tahoma"/>
                <a:ea typeface="Roboto" panose="02000000000000000000" pitchFamily="2" charset="0"/>
                <a:cs typeface="Tahoma"/>
              </a:rPr>
              <a:t>Eólico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Roboto" panose="02000000000000000000" pitchFamily="2" charset="0"/>
                <a:cs typeface="Tahoma"/>
              </a:rPr>
              <a:t> 0.06USD/kWh</a:t>
            </a:r>
          </a:p>
          <a:p>
            <a:pPr marL="214313"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FFC000"/>
                </a:solidFill>
                <a:latin typeface="Tahoma"/>
                <a:ea typeface="Roboto" panose="02000000000000000000" pitchFamily="2" charset="0"/>
                <a:cs typeface="Tahoma"/>
              </a:rPr>
              <a:t>Solar PV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Roboto" panose="02000000000000000000" pitchFamily="2" charset="0"/>
                <a:cs typeface="Tahoma"/>
              </a:rPr>
              <a:t>0.10USD/kWh </a:t>
            </a:r>
          </a:p>
          <a:p>
            <a:pPr marL="214313" algn="ctr">
              <a:spcBef>
                <a:spcPts val="600"/>
              </a:spcBef>
              <a:spcAft>
                <a:spcPts val="600"/>
              </a:spcAft>
            </a:pP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Roboto" panose="02000000000000000000" pitchFamily="2" charset="0"/>
                <a:cs typeface="Tahoma"/>
              </a:rPr>
              <a:t>Fósiles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Roboto" panose="02000000000000000000" pitchFamily="2" charset="0"/>
                <a:cs typeface="Tahoma"/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0.05 -0.17USD/kWh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796FB411-3B81-4335-871B-931917DC2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585993"/>
              </p:ext>
            </p:extLst>
          </p:nvPr>
        </p:nvGraphicFramePr>
        <p:xfrm>
          <a:off x="5719688" y="1432396"/>
          <a:ext cx="5705475" cy="346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E39CBAAD-AB29-4DEF-8FBA-620B74797BBC}"/>
              </a:ext>
            </a:extLst>
          </p:cNvPr>
          <p:cNvSpPr/>
          <p:nvPr/>
        </p:nvSpPr>
        <p:spPr>
          <a:xfrm>
            <a:off x="5702937" y="5148605"/>
            <a:ext cx="4659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>
                <a:latin typeface="Tahoma"/>
                <a:ea typeface="ヒラギノ角ゴ Pro W3"/>
                <a:cs typeface="Tahoma"/>
              </a:rPr>
              <a:t>Fuente: </a:t>
            </a:r>
            <a:r>
              <a:rPr lang="en-GB" sz="1600" b="0" dirty="0" err="1">
                <a:latin typeface="Tahoma"/>
                <a:ea typeface="ヒラギノ角ゴ Pro W3"/>
                <a:cs typeface="Tahoma"/>
              </a:rPr>
              <a:t>Elaboración</a:t>
            </a:r>
            <a:r>
              <a:rPr lang="en-GB" sz="1600" b="0" dirty="0">
                <a:latin typeface="Tahoma"/>
                <a:ea typeface="ヒラギノ角ゴ Pro W3"/>
                <a:cs typeface="Tahoma"/>
              </a:rPr>
              <a:t> </a:t>
            </a:r>
            <a:r>
              <a:rPr lang="en-GB" sz="1600" b="0" dirty="0" err="1">
                <a:latin typeface="Tahoma"/>
                <a:ea typeface="ヒラギノ角ゴ Pro W3"/>
                <a:cs typeface="Tahoma"/>
              </a:rPr>
              <a:t>propia</a:t>
            </a:r>
            <a:r>
              <a:rPr lang="en-GB" sz="1600" b="0" dirty="0">
                <a:latin typeface="Tahoma"/>
                <a:ea typeface="ヒラギノ角ゴ Pro W3"/>
                <a:cs typeface="Tahoma"/>
              </a:rPr>
              <a:t>. </a:t>
            </a:r>
            <a:r>
              <a:rPr lang="en-GB" sz="1600" b="0" dirty="0" err="1">
                <a:latin typeface="Tahoma"/>
                <a:ea typeface="ヒラギノ角ゴ Pro W3"/>
                <a:cs typeface="Tahoma"/>
              </a:rPr>
              <a:t>Datos</a:t>
            </a:r>
            <a:r>
              <a:rPr lang="en-GB" sz="1600" b="0" dirty="0">
                <a:latin typeface="Tahoma"/>
                <a:ea typeface="ヒラギノ角ゴ Pro W3"/>
                <a:cs typeface="Tahoma"/>
              </a:rPr>
              <a:t> BNEF, 2017</a:t>
            </a:r>
          </a:p>
        </p:txBody>
      </p:sp>
    </p:spTree>
    <p:extLst>
      <p:ext uri="{BB962C8B-B14F-4D97-AF65-F5344CB8AC3E}">
        <p14:creationId xmlns:p14="http://schemas.microsoft.com/office/powerpoint/2010/main" val="222625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m_v_-777372-unsplash.jpg"/>
          <p:cNvPicPr>
            <a:picLocks noChangeAspect="1"/>
          </p:cNvPicPr>
          <p:nvPr/>
        </p:nvPicPr>
        <p:blipFill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7311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6" name="Rectangle 5"/>
          <p:cNvSpPr/>
          <p:nvPr/>
        </p:nvSpPr>
        <p:spPr>
          <a:xfrm>
            <a:off x="3335183" y="2871644"/>
            <a:ext cx="4531034" cy="10975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83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8CC467-62F3-41E2-B2B3-F47E91C994C4}"/>
              </a:ext>
            </a:extLst>
          </p:cNvPr>
          <p:cNvSpPr/>
          <p:nvPr/>
        </p:nvSpPr>
        <p:spPr>
          <a:xfrm>
            <a:off x="3678534" y="3056358"/>
            <a:ext cx="403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Roboto" panose="02000000000000000000" pitchFamily="2" charset="0"/>
                <a:cs typeface="Tahoma"/>
              </a:rPr>
              <a:t>2. TRANSPORTE</a:t>
            </a:r>
          </a:p>
        </p:txBody>
      </p:sp>
    </p:spTree>
    <p:extLst>
      <p:ext uri="{BB962C8B-B14F-4D97-AF65-F5344CB8AC3E}">
        <p14:creationId xmlns:p14="http://schemas.microsoft.com/office/powerpoint/2010/main" val="118846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nor-wang-749379-unsplash.jpg"/>
          <p:cNvPicPr>
            <a:picLocks noChangeAspect="1"/>
          </p:cNvPicPr>
          <p:nvPr/>
        </p:nvPicPr>
        <p:blipFill rotWithShape="1"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A7C8A62-62D4-49A5-9F1B-3831E3C1E887}"/>
              </a:ext>
            </a:extLst>
          </p:cNvPr>
          <p:cNvSpPr txBox="1">
            <a:spLocks/>
          </p:cNvSpPr>
          <p:nvPr/>
        </p:nvSpPr>
        <p:spPr>
          <a:xfrm>
            <a:off x="621190" y="477006"/>
            <a:ext cx="10245424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dirty="0">
                <a:solidFill>
                  <a:srgbClr val="FFFFFF"/>
                </a:solidFill>
                <a:latin typeface="Tahoma"/>
                <a:cs typeface="Tahoma"/>
              </a:rPr>
              <a:t>Escenario de emisiones en el sector transporte </a:t>
            </a:r>
            <a:endParaRPr lang="es-PA" sz="24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C720F155-0418-4AD1-B160-5E5217D0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18" y="1414550"/>
            <a:ext cx="5229813" cy="415495"/>
          </a:xfrm>
        </p:spPr>
        <p:txBody>
          <a:bodyPr>
            <a:noAutofit/>
          </a:bodyPr>
          <a:lstStyle/>
          <a:p>
            <a:pPr fontAlgn="base">
              <a:lnSpc>
                <a:spcPts val="3000"/>
              </a:lnSpc>
              <a:spcAft>
                <a:spcPct val="0"/>
              </a:spcAft>
            </a:pPr>
            <a:r>
              <a:rPr lang="es-ES_tradnl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 charset="0"/>
                <a:cs typeface="Tahoma"/>
              </a:rPr>
              <a:t>Escenarios de emisiones de CO</a:t>
            </a:r>
            <a:r>
              <a:rPr lang="es-ES_tradnl" altLang="en-US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 charset="0"/>
                <a:cs typeface="Tahoma"/>
              </a:rPr>
              <a:t>2</a:t>
            </a:r>
            <a:r>
              <a:rPr lang="es-ES_tradnl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 charset="0"/>
                <a:cs typeface="Tahoma"/>
              </a:rPr>
              <a:t> en el transporte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2BD9B824-6A3F-4FAE-B0CF-070E42FAFC69}"/>
              </a:ext>
            </a:extLst>
          </p:cNvPr>
          <p:cNvSpPr txBox="1"/>
          <p:nvPr/>
        </p:nvSpPr>
        <p:spPr>
          <a:xfrm>
            <a:off x="597691" y="5866768"/>
            <a:ext cx="6350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ahoma"/>
                <a:ea typeface="Roboto Light" panose="02000000000000000000" pitchFamily="2" charset="0"/>
                <a:cs typeface="Tahoma"/>
              </a:rPr>
              <a:t>Fuente: Overview of INDC, Gota S. et al, 2015.</a:t>
            </a:r>
          </a:p>
        </p:txBody>
      </p:sp>
      <p:pic>
        <p:nvPicPr>
          <p:cNvPr id="30" name="Imagen 2" descr="gráfico para reemplazar.jpg">
            <a:extLst>
              <a:ext uri="{FF2B5EF4-FFF2-40B4-BE49-F238E27FC236}">
                <a16:creationId xmlns:a16="http://schemas.microsoft.com/office/drawing/2014/main" id="{7D6B3761-328C-4694-A710-8B67EB5AB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37" y="1904514"/>
            <a:ext cx="6010578" cy="39622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77771" y="2797379"/>
            <a:ext cx="3959715" cy="1404255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/>
              <a:cs typeface="Tahom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8CC467-62F3-41E2-B2B3-F47E91C994C4}"/>
              </a:ext>
            </a:extLst>
          </p:cNvPr>
          <p:cNvSpPr/>
          <p:nvPr/>
        </p:nvSpPr>
        <p:spPr>
          <a:xfrm>
            <a:off x="7471160" y="2818609"/>
            <a:ext cx="392235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80% población </a:t>
            </a:r>
            <a:r>
              <a:rPr lang="en-GB" sz="1600" dirty="0" err="1">
                <a:latin typeface="Tahoma"/>
                <a:ea typeface="Roboto" panose="02000000000000000000" pitchFamily="2" charset="0"/>
                <a:cs typeface="Tahoma"/>
              </a:rPr>
              <a:t>en</a:t>
            </a: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 </a:t>
            </a:r>
            <a:r>
              <a:rPr lang="en-GB" sz="1600" dirty="0" err="1">
                <a:latin typeface="Tahoma"/>
                <a:ea typeface="Roboto" panose="02000000000000000000" pitchFamily="2" charset="0"/>
                <a:cs typeface="Tahoma"/>
              </a:rPr>
              <a:t>nucleos</a:t>
            </a: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 </a:t>
            </a:r>
            <a:r>
              <a:rPr lang="en-GB" sz="1600" dirty="0" err="1">
                <a:latin typeface="Tahoma"/>
                <a:ea typeface="Roboto" panose="02000000000000000000" pitchFamily="2" charset="0"/>
                <a:cs typeface="Tahoma"/>
              </a:rPr>
              <a:t>urbanos</a:t>
            </a:r>
            <a:endParaRPr lang="en-GB" sz="1600" dirty="0">
              <a:latin typeface="Tahoma"/>
              <a:ea typeface="Roboto" panose="02000000000000000000" pitchFamily="2" charset="0"/>
              <a:cs typeface="Tahom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Vida media </a:t>
            </a:r>
            <a:r>
              <a:rPr lang="en-GB" sz="1600" dirty="0" err="1">
                <a:latin typeface="Tahoma"/>
                <a:ea typeface="Roboto" panose="02000000000000000000" pitchFamily="2" charset="0"/>
                <a:cs typeface="Tahoma"/>
              </a:rPr>
              <a:t>flota</a:t>
            </a: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 </a:t>
            </a:r>
            <a:r>
              <a:rPr lang="en-GB" sz="1600" dirty="0" err="1">
                <a:latin typeface="Tahoma"/>
                <a:ea typeface="Roboto" panose="02000000000000000000" pitchFamily="2" charset="0"/>
                <a:cs typeface="Tahoma"/>
              </a:rPr>
              <a:t>en</a:t>
            </a: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 la region 15 </a:t>
            </a:r>
            <a:r>
              <a:rPr lang="en-GB" sz="1600" dirty="0" err="1">
                <a:latin typeface="Tahoma"/>
                <a:ea typeface="Roboto" panose="02000000000000000000" pitchFamily="2" charset="0"/>
                <a:cs typeface="Tahoma"/>
              </a:rPr>
              <a:t>años</a:t>
            </a: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Tahoma"/>
                <a:ea typeface="Roboto" panose="02000000000000000000" pitchFamily="2" charset="0"/>
                <a:cs typeface="Tahoma"/>
              </a:rPr>
              <a:t>Estandares</a:t>
            </a: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 de </a:t>
            </a:r>
            <a:r>
              <a:rPr lang="en-GB" sz="1600" dirty="0" err="1">
                <a:latin typeface="Tahoma"/>
                <a:ea typeface="Roboto" panose="02000000000000000000" pitchFamily="2" charset="0"/>
                <a:cs typeface="Tahoma"/>
              </a:rPr>
              <a:t>emisiones</a:t>
            </a: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 </a:t>
            </a:r>
            <a:r>
              <a:rPr lang="en-GB" sz="1600" dirty="0" err="1">
                <a:latin typeface="Tahoma"/>
                <a:ea typeface="Roboto" panose="02000000000000000000" pitchFamily="2" charset="0"/>
                <a:cs typeface="Tahoma"/>
              </a:rPr>
              <a:t>dispares</a:t>
            </a:r>
            <a:r>
              <a:rPr lang="en-GB" sz="1600" dirty="0">
                <a:latin typeface="Tahoma"/>
                <a:ea typeface="Roboto" panose="02000000000000000000" pitchFamily="2" charset="0"/>
                <a:cs typeface="Tahoma"/>
              </a:rPr>
              <a:t> </a:t>
            </a: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" panose="02000000000000000000" pitchFamily="2" charset="0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Roboto" panose="02000000000000000000" pitchFamily="2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2998172"/>
      </p:ext>
    </p:extLst>
  </p:cSld>
  <p:clrMapOvr>
    <a:masterClrMapping/>
  </p:clrMapOvr>
</p:sld>
</file>

<file path=ppt/theme/theme1.xml><?xml version="1.0" encoding="utf-8"?>
<a:theme xmlns:a="http://schemas.openxmlformats.org/drawingml/2006/main" name="Azul con log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ca 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ca 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875</Words>
  <Application>Microsoft Office PowerPoint</Application>
  <PresentationFormat>Widescreen</PresentationFormat>
  <Paragraphs>145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Wingdings</vt:lpstr>
      <vt:lpstr>Roboto Regular</vt:lpstr>
      <vt:lpstr>ヒラギノ角ゴ Pro W3</vt:lpstr>
      <vt:lpstr>Roboto Light</vt:lpstr>
      <vt:lpstr>Roboto</vt:lpstr>
      <vt:lpstr>Tahoma</vt:lpstr>
      <vt:lpstr>Roboto </vt:lpstr>
      <vt:lpstr>Arial</vt:lpstr>
      <vt:lpstr>Calibri</vt:lpstr>
      <vt:lpstr>Nunito</vt:lpstr>
      <vt:lpstr>Times New Roman</vt:lpstr>
      <vt:lpstr>Azul con logo</vt:lpstr>
      <vt:lpstr>Blanca EN</vt:lpstr>
      <vt:lpstr>1_Blanca EN</vt:lpstr>
      <vt:lpstr>EUROCLIMA+ Encuentro Anual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Escenarios de emisiones de CO2 en el transporte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EUROCLIMA+</dc:title>
  <dc:creator>Beatriz Garcia-Pozuelo - FIIAPP</dc:creator>
  <cp:lastModifiedBy>Cabrejas, Sara</cp:lastModifiedBy>
  <cp:revision>130</cp:revision>
  <dcterms:modified xsi:type="dcterms:W3CDTF">2018-10-09T13:45:37Z</dcterms:modified>
</cp:coreProperties>
</file>