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3" r:id="rId1"/>
    <p:sldMasterId id="2147483654" r:id="rId2"/>
    <p:sldMasterId id="2147483655" r:id="rId3"/>
  </p:sldMasterIdLst>
  <p:notesMasterIdLst>
    <p:notesMasterId r:id="rId9"/>
  </p:notesMasterIdLst>
  <p:sldIdLst>
    <p:sldId id="256" r:id="rId4"/>
    <p:sldId id="278" r:id="rId5"/>
    <p:sldId id="279" r:id="rId6"/>
    <p:sldId id="281" r:id="rId7"/>
    <p:sldId id="26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bold r:id="rId14"/>
      <p:boldItalic r:id="rId15"/>
    </p:embeddedFont>
    <p:embeddedFont>
      <p:font typeface="Roboto Light" panose="020B060402020202020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82" autoAdjust="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75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96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272506"/>
            <a:ext cx="12201525" cy="9151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294365"/>
            <a:ext cx="12188284" cy="91412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2294365"/>
            <a:ext cx="12188284" cy="914121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clima.org/" TargetMode="External"/><Relationship Id="rId7" Type="http://schemas.openxmlformats.org/officeDocument/2006/relationships/hyperlink" Target="mailto:agustin.matteri@u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EUROCLIMA_UE_AL" TargetMode="External"/><Relationship Id="rId5" Type="http://schemas.openxmlformats.org/officeDocument/2006/relationships/hyperlink" Target="https://www.facebook.com/EUROCLIMAplus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7302057" y="5215651"/>
            <a:ext cx="4810812" cy="50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EUROCLIMA+ </a:t>
            </a:r>
            <a:r>
              <a:rPr lang="en-US" sz="2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Encuentro</a:t>
            </a:r>
            <a:r>
              <a:rPr lang="en-US" sz="2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Anual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2018</a:t>
            </a:r>
            <a:endParaRPr sz="2000" dirty="0"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622135" y="4163805"/>
            <a:ext cx="9144000" cy="79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COMPONENTE DE GOBERNANZA CLIMÁTICA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</a:pPr>
            <a:r>
              <a:rPr lang="es-ES" dirty="0">
                <a:solidFill>
                  <a:schemeClr val="lt1"/>
                </a:solidFill>
              </a:rPr>
              <a:t>Sesión 2.1 Iniciativas representativas en marcha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22">
            <a:extLst>
              <a:ext uri="{FF2B5EF4-FFF2-40B4-BE49-F238E27FC236}">
                <a16:creationId xmlns:a16="http://schemas.microsoft.com/office/drawing/2014/main" id="{B086C57F-7DD1-4975-8D63-CEDE18F1AD3F}"/>
              </a:ext>
            </a:extLst>
          </p:cNvPr>
          <p:cNvSpPr txBox="1">
            <a:spLocks/>
          </p:cNvSpPr>
          <p:nvPr/>
        </p:nvSpPr>
        <p:spPr>
          <a:xfrm>
            <a:off x="1524000" y="242792"/>
            <a:ext cx="9144000" cy="194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Estrategias</a:t>
            </a:r>
            <a:r>
              <a:rPr lang="en-US" sz="4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de </a:t>
            </a:r>
            <a:r>
              <a:rPr lang="en-US" sz="4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Movilidad</a:t>
            </a:r>
            <a:r>
              <a:rPr lang="en-US" sz="4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Eléctrica</a:t>
            </a:r>
            <a:r>
              <a:rPr lang="en-US" sz="4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en</a:t>
            </a:r>
            <a:r>
              <a:rPr lang="en-US" sz="40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América Latina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4F75E54-6C57-4159-BDB8-07CFB67AB544}"/>
              </a:ext>
            </a:extLst>
          </p:cNvPr>
          <p:cNvSpPr/>
          <p:nvPr/>
        </p:nvSpPr>
        <p:spPr>
          <a:xfrm>
            <a:off x="4572987" y="2702484"/>
            <a:ext cx="30460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Agustín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Matteri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Oficial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Cambio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Climático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ONU Medio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56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52D9F-51DB-4943-9F1E-CE07274DD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134" y="965378"/>
            <a:ext cx="6045760" cy="1862882"/>
          </a:xfr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0800" indent="0">
              <a:buNone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Objetivo de la Iniciativa</a:t>
            </a:r>
          </a:p>
          <a:p>
            <a:pPr marL="50800" indent="0" algn="just">
              <a:buNone/>
            </a:pPr>
            <a:r>
              <a:rPr lang="es-PA" sz="1400" dirty="0"/>
              <a:t>Acercar a gobiernos, municipios, sector privado y centros tecnológicos a la actualidad, novedades técnicas, soluciones de política, de financiamiento y gestión para acelerar el paso a la movilidad eléctrica en la región.</a:t>
            </a: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CL" sz="1400" b="1" dirty="0">
                <a:solidFill>
                  <a:schemeClr val="accent1">
                    <a:lumMod val="75000"/>
                  </a:schemeClr>
                </a:solidFill>
              </a:rPr>
              <a:t>Países involucrados  </a:t>
            </a:r>
            <a:r>
              <a:rPr lang="es-CL" sz="1400" dirty="0">
                <a:solidFill>
                  <a:schemeClr val="tx1"/>
                </a:solidFill>
              </a:rPr>
              <a:t>22 ciudades en 12 países de América Latina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None/>
            </a:pP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E8C5E54-29D0-4A6A-9BAC-B4DC7D4F388B}"/>
              </a:ext>
            </a:extLst>
          </p:cNvPr>
          <p:cNvSpPr txBox="1">
            <a:spLocks/>
          </p:cNvSpPr>
          <p:nvPr/>
        </p:nvSpPr>
        <p:spPr>
          <a:xfrm>
            <a:off x="4361498" y="50217"/>
            <a:ext cx="4304035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dirty="0">
                <a:solidFill>
                  <a:schemeClr val="tx1"/>
                </a:solidFill>
              </a:rPr>
              <a:t>MOVE</a:t>
            </a:r>
            <a:endParaRPr lang="es-ES" sz="2000" b="1" dirty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Movilidad Eléctrica en Latinoamérica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BFC02A1-45E7-4C0D-8034-DC12A86524FD}"/>
              </a:ext>
            </a:extLst>
          </p:cNvPr>
          <p:cNvSpPr txBox="1">
            <a:spLocks/>
          </p:cNvSpPr>
          <p:nvPr/>
        </p:nvSpPr>
        <p:spPr>
          <a:xfrm>
            <a:off x="290134" y="3104707"/>
            <a:ext cx="6045760" cy="342368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Principales Actividades/Acciones</a:t>
            </a:r>
          </a:p>
          <a:p>
            <a:r>
              <a:rPr lang="es-PA" sz="1400" dirty="0">
                <a:solidFill>
                  <a:schemeClr val="tx1"/>
                </a:solidFill>
              </a:rPr>
              <a:t>Acelerar eficiencia energética</a:t>
            </a:r>
          </a:p>
          <a:p>
            <a:pPr marL="50800" indent="0">
              <a:buNone/>
            </a:pPr>
            <a:r>
              <a:rPr lang="es-PA" sz="1200" dirty="0">
                <a:solidFill>
                  <a:schemeClr val="tx1"/>
                </a:solidFill>
              </a:rPr>
              <a:t>Estándares de emisiones y combustibles, etiquetado, impuesto de emisiones CO2. </a:t>
            </a:r>
          </a:p>
          <a:p>
            <a:r>
              <a:rPr lang="es-PA" sz="1400" dirty="0">
                <a:solidFill>
                  <a:schemeClr val="tx1"/>
                </a:solidFill>
              </a:rPr>
              <a:t>Eliminar distorsiones de mercado</a:t>
            </a:r>
          </a:p>
          <a:p>
            <a:pPr marL="50800" indent="0">
              <a:buNone/>
            </a:pPr>
            <a:r>
              <a:rPr lang="es-PA" sz="1200" dirty="0">
                <a:solidFill>
                  <a:schemeClr val="tx1"/>
                </a:solidFill>
              </a:rPr>
              <a:t>Eliminar subsidios a combustibles, regular importación de vehículos usados.</a:t>
            </a:r>
          </a:p>
          <a:p>
            <a:r>
              <a:rPr lang="es-PA" sz="1400" dirty="0">
                <a:solidFill>
                  <a:schemeClr val="tx1"/>
                </a:solidFill>
              </a:rPr>
              <a:t>Crear incentivos VE</a:t>
            </a:r>
          </a:p>
          <a:p>
            <a:pPr marL="50800" indent="0">
              <a:buNone/>
            </a:pPr>
            <a:r>
              <a:rPr lang="es-PA" sz="1200" dirty="0">
                <a:solidFill>
                  <a:schemeClr val="tx1"/>
                </a:solidFill>
              </a:rPr>
              <a:t>Conformar masa crítica VE, pilotos en sectores clave, adoptar incentivos transitorios, difusión y concientización. </a:t>
            </a:r>
          </a:p>
          <a:p>
            <a:r>
              <a:rPr lang="es-PA" sz="1400" dirty="0">
                <a:solidFill>
                  <a:schemeClr val="tx1"/>
                </a:solidFill>
              </a:rPr>
              <a:t>Desarrollar infraestructura VE</a:t>
            </a:r>
          </a:p>
          <a:p>
            <a:pPr marL="50800" indent="0">
              <a:buNone/>
            </a:pPr>
            <a:r>
              <a:rPr lang="es-PA" sz="1200" dirty="0">
                <a:solidFill>
                  <a:schemeClr val="tx1"/>
                </a:solidFill>
              </a:rPr>
              <a:t>Redes recarga, tarifas diferenciadoras, formación técnica</a:t>
            </a:r>
            <a:endParaRPr lang="es-CL" sz="1200" dirty="0">
              <a:solidFill>
                <a:schemeClr val="tx1"/>
              </a:solidFill>
            </a:endParaRPr>
          </a:p>
          <a:p>
            <a:pPr marL="50800" indent="0">
              <a:buFont typeface="Arial"/>
              <a:buNone/>
            </a:pP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Font typeface="Arial"/>
              <a:buNone/>
            </a:pP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082481-6D31-4DE9-8AC7-B8981D776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692" y="965378"/>
            <a:ext cx="4458024" cy="46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7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E8C5E54-29D0-4A6A-9BAC-B4DC7D4F388B}"/>
              </a:ext>
            </a:extLst>
          </p:cNvPr>
          <p:cNvSpPr txBox="1">
            <a:spLocks/>
          </p:cNvSpPr>
          <p:nvPr/>
        </p:nvSpPr>
        <p:spPr>
          <a:xfrm>
            <a:off x="4303701" y="217352"/>
            <a:ext cx="4325299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b="1" dirty="0">
                <a:solidFill>
                  <a:schemeClr val="tx1"/>
                </a:solidFill>
              </a:rPr>
              <a:t>MOVE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Movilidad Eléctrica en Latinoamérica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B518D10A-5024-4898-9245-CB447B651136}"/>
              </a:ext>
            </a:extLst>
          </p:cNvPr>
          <p:cNvSpPr txBox="1">
            <a:spLocks/>
          </p:cNvSpPr>
          <p:nvPr/>
        </p:nvSpPr>
        <p:spPr>
          <a:xfrm>
            <a:off x="703385" y="1098863"/>
            <a:ext cx="10738339" cy="4551659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None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Impactos</a:t>
            </a:r>
          </a:p>
          <a:p>
            <a:pPr marL="50800" indent="0">
              <a:buNone/>
            </a:pP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None/>
            </a:pP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None/>
            </a:pP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None/>
            </a:pP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None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</a:rPr>
              <a:t>Beneficios</a:t>
            </a:r>
          </a:p>
          <a:p>
            <a:pPr marL="50800" indent="0">
              <a:buFont typeface="Arial"/>
              <a:buNone/>
            </a:pP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s-CL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0800" indent="0">
              <a:buFont typeface="Arial"/>
              <a:buNone/>
            </a:pP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0455A5-2F16-436D-B709-8173530FB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86" y="1338341"/>
            <a:ext cx="5229298" cy="2012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69B960-5AB0-49A4-A514-6147FF0A6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86" y="3601652"/>
            <a:ext cx="5285671" cy="1887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FB184-1BFA-42AD-97C4-74EFA8CC9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738" y="1763105"/>
            <a:ext cx="2932423" cy="37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E8C5E54-29D0-4A6A-9BAC-B4DC7D4F388B}"/>
              </a:ext>
            </a:extLst>
          </p:cNvPr>
          <p:cNvSpPr txBox="1">
            <a:spLocks/>
          </p:cNvSpPr>
          <p:nvPr/>
        </p:nvSpPr>
        <p:spPr>
          <a:xfrm>
            <a:off x="4289103" y="281387"/>
            <a:ext cx="4325299" cy="79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b="1" dirty="0">
                <a:solidFill>
                  <a:schemeClr val="tx1"/>
                </a:solidFill>
              </a:rPr>
              <a:t>MOVE</a:t>
            </a: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Movilidad Eléctrica en Latinoamérica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47B21A0-9DD0-4177-B80F-4EF1ADDC117B}"/>
              </a:ext>
            </a:extLst>
          </p:cNvPr>
          <p:cNvSpPr txBox="1">
            <a:spLocks/>
          </p:cNvSpPr>
          <p:nvPr/>
        </p:nvSpPr>
        <p:spPr>
          <a:xfrm>
            <a:off x="8810132" y="4372507"/>
            <a:ext cx="2798777" cy="1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None/>
            </a:pPr>
            <a:endParaRPr lang="es-CL" b="1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450CFB5-B5E6-4193-88F8-08AF6BA6C00A}"/>
              </a:ext>
            </a:extLst>
          </p:cNvPr>
          <p:cNvSpPr txBox="1">
            <a:spLocks/>
          </p:cNvSpPr>
          <p:nvPr/>
        </p:nvSpPr>
        <p:spPr>
          <a:xfrm>
            <a:off x="4498383" y="4316474"/>
            <a:ext cx="7165535" cy="176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La metodología, busca promover un proceso liderado por cada país, con la participación de múltiples actores, definiendo un estrategia de corto y mediano plazo, a la medida de sus necesidades y prioridades, facilitado por ONU Medio Ambiente-MOVE.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2673D-88F7-4E38-867E-5BFE14DD61D1}"/>
              </a:ext>
            </a:extLst>
          </p:cNvPr>
          <p:cNvSpPr txBox="1"/>
          <p:nvPr/>
        </p:nvSpPr>
        <p:spPr>
          <a:xfrm>
            <a:off x="4498383" y="2874373"/>
            <a:ext cx="252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Con el apoyo de: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Roboto Light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6C839E-97E5-4539-9ADA-1A28D7DE2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99" y="1260565"/>
            <a:ext cx="3503784" cy="4520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02D7D-0634-44A0-8984-B74D204ED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014" y="2830263"/>
            <a:ext cx="1985108" cy="583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50EA6-4BB4-4DD3-B040-B77BB74522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014" y="3658361"/>
            <a:ext cx="2039817" cy="5834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95CA9A-D6F7-4F5D-961F-50B098B3304D}"/>
              </a:ext>
            </a:extLst>
          </p:cNvPr>
          <p:cNvSpPr txBox="1"/>
          <p:nvPr/>
        </p:nvSpPr>
        <p:spPr>
          <a:xfrm>
            <a:off x="4498384" y="1393214"/>
            <a:ext cx="390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Elaborado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 </a:t>
            </a:r>
            <a:r>
              <a:rPr lang="en-GB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en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 </a:t>
            </a:r>
            <a:r>
              <a:rPr lang="en-GB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colaboraci</a:t>
            </a:r>
            <a:r>
              <a:rPr lang="es-E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ón</a:t>
            </a: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Roboto Light" panose="02000000000000000000" pitchFamily="2" charset="0"/>
              </a:rPr>
              <a:t> con: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Roboto Light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F14C2A-9D28-40C7-815C-310CF5BB2E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871" y="1823545"/>
            <a:ext cx="611229" cy="4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1270894" y="92707"/>
            <a:ext cx="9144000" cy="1112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GRACIAS</a:t>
            </a:r>
            <a:endParaRPr dirty="0"/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1207477" y="128296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www.euroclima.org</a:t>
            </a:r>
            <a:endParaRPr lang="en-US" sz="2000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1642270" y="3357287"/>
            <a:ext cx="81147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Síguenos</a:t>
            </a: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8276" y="3884400"/>
            <a:ext cx="5142688" cy="10907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3152325" y="5334100"/>
            <a:ext cx="14097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@EUROCLIMAplus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4366725" y="5369200"/>
            <a:ext cx="19062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@EUROCLIMA_UE_AL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6002850" y="5280700"/>
            <a:ext cx="14097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EUROCLIMA+   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477575" y="5334100"/>
            <a:ext cx="11463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EUROCLIMA+</a:t>
            </a:r>
            <a:endParaRPr sz="1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ángulo 1">
            <a:extLst>
              <a:ext uri="{FF2B5EF4-FFF2-40B4-BE49-F238E27FC236}">
                <a16:creationId xmlns:a16="http://schemas.microsoft.com/office/drawing/2014/main" id="{1E36A3D0-2552-41D0-BE6E-696899E0631F}"/>
              </a:ext>
            </a:extLst>
          </p:cNvPr>
          <p:cNvSpPr/>
          <p:nvPr/>
        </p:nvSpPr>
        <p:spPr>
          <a:xfrm>
            <a:off x="3543134" y="1951672"/>
            <a:ext cx="44726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Agustín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Matteri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Oficial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Cambio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Climático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>
                <a:solidFill>
                  <a:schemeClr val="lt1"/>
                </a:solidFill>
                <a:latin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agustin.matteri@un.org</a:t>
            </a:r>
            <a:r>
              <a:rPr lang="en-US" sz="2000" dirty="0">
                <a:solidFill>
                  <a:schemeClr val="lt1"/>
                </a:solidFill>
                <a:latin typeface="Calibri"/>
                <a:sym typeface="Calibri"/>
              </a:rPr>
              <a:t> 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ONU Medio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753996"/>
      </p:ext>
    </p:extLst>
  </p:cSld>
  <p:clrMapOvr>
    <a:masterClrMapping/>
  </p:clrMapOvr>
</p:sld>
</file>

<file path=ppt/theme/theme1.xml><?xml version="1.0" encoding="utf-8"?>
<a:theme xmlns:a="http://schemas.openxmlformats.org/drawingml/2006/main" name="Azul con log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ca 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ca 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263</Words>
  <Application>Microsoft Office PowerPoint</Application>
  <PresentationFormat>Widescreen</PresentationFormat>
  <Paragraphs>61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Roboto Light</vt:lpstr>
      <vt:lpstr>Nunito</vt:lpstr>
      <vt:lpstr>Calibri</vt:lpstr>
      <vt:lpstr>Arial</vt:lpstr>
      <vt:lpstr>Azul con logo</vt:lpstr>
      <vt:lpstr>Blanca EN</vt:lpstr>
      <vt:lpstr>1_Blanca EN</vt:lpstr>
      <vt:lpstr>EUROCLIMA+ Encuentro Anual 2018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EUROCLIMA+</dc:title>
  <dc:creator>Beatriz Garcia-Pozuelo - FIIAPP</dc:creator>
  <cp:lastModifiedBy>Cabrejas, Sara</cp:lastModifiedBy>
  <cp:revision>81</cp:revision>
  <dcterms:modified xsi:type="dcterms:W3CDTF">2018-10-09T11:37:08Z</dcterms:modified>
</cp:coreProperties>
</file>