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Gill Sans" panose="020B0604020202020204" charset="0"/>
      <p:regular r:id="rId23"/>
      <p:bold r:id="rId24"/>
    </p:embeddedFont>
    <p:embeddedFont>
      <p:font typeface="Nunito" panose="020B06040202020202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46" autoAdjust="0"/>
  </p:normalViewPr>
  <p:slideViewPr>
    <p:cSldViewPr snapToGrid="0">
      <p:cViewPr varScale="1">
        <p:scale>
          <a:sx n="58" d="100"/>
          <a:sy n="58" d="100"/>
        </p:scale>
        <p:origin x="161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el </a:t>
            </a:r>
            <a:r>
              <a:rPr lang="en-US" dirty="0" err="1">
                <a:solidFill>
                  <a:schemeClr val="dk1"/>
                </a:solidFill>
              </a:rPr>
              <a:t>componente</a:t>
            </a:r>
            <a:r>
              <a:rPr lang="en-US" dirty="0">
                <a:solidFill>
                  <a:schemeClr val="dk1"/>
                </a:solidFill>
              </a:rPr>
              <a:t> </a:t>
            </a:r>
            <a:r>
              <a:rPr lang="en-US" dirty="0" err="1">
                <a:solidFill>
                  <a:schemeClr val="dk1"/>
                </a:solidFill>
              </a:rPr>
              <a:t>favorece</a:t>
            </a:r>
            <a:r>
              <a:rPr lang="en-US" dirty="0">
                <a:solidFill>
                  <a:schemeClr val="dk1"/>
                </a:solidFill>
              </a:rPr>
              <a:t> la </a:t>
            </a:r>
            <a:r>
              <a:rPr lang="en-US" dirty="0" err="1">
                <a:solidFill>
                  <a:schemeClr val="dk1"/>
                </a:solidFill>
              </a:rPr>
              <a:t>implementación</a:t>
            </a:r>
            <a:r>
              <a:rPr lang="en-US" dirty="0">
                <a:solidFill>
                  <a:schemeClr val="dk1"/>
                </a:solidFill>
              </a:rPr>
              <a:t> de las NDCs </a:t>
            </a:r>
            <a:r>
              <a:rPr lang="en-US" dirty="0" err="1">
                <a:solidFill>
                  <a:schemeClr val="dk1"/>
                </a:solidFill>
              </a:rPr>
              <a:t>mediante</a:t>
            </a:r>
            <a:r>
              <a:rPr lang="en-US" dirty="0">
                <a:solidFill>
                  <a:schemeClr val="dk1"/>
                </a:solidFill>
              </a:rPr>
              <a:t> la </a:t>
            </a:r>
            <a:r>
              <a:rPr lang="en-US" dirty="0" err="1">
                <a:solidFill>
                  <a:schemeClr val="dk1"/>
                </a:solidFill>
              </a:rPr>
              <a:t>articulación</a:t>
            </a:r>
            <a:r>
              <a:rPr lang="en-US" dirty="0">
                <a:solidFill>
                  <a:schemeClr val="dk1"/>
                </a:solidFill>
              </a:rPr>
              <a:t> entre </a:t>
            </a:r>
            <a:r>
              <a:rPr lang="en-US" dirty="0" err="1">
                <a:solidFill>
                  <a:schemeClr val="dk1"/>
                </a:solidFill>
              </a:rPr>
              <a:t>sectores</a:t>
            </a:r>
            <a:r>
              <a:rPr lang="en-US" dirty="0">
                <a:solidFill>
                  <a:schemeClr val="dk1"/>
                </a:solidFill>
              </a:rPr>
              <a:t> y </a:t>
            </a:r>
            <a:r>
              <a:rPr lang="en-US" dirty="0" err="1">
                <a:solidFill>
                  <a:schemeClr val="dk1"/>
                </a:solidFill>
              </a:rPr>
              <a:t>niveles</a:t>
            </a:r>
            <a:r>
              <a:rPr lang="en-US" dirty="0">
                <a:solidFill>
                  <a:schemeClr val="dk1"/>
                </a:solidFill>
              </a:rPr>
              <a:t> de </a:t>
            </a:r>
            <a:r>
              <a:rPr lang="en-US" dirty="0" err="1">
                <a:solidFill>
                  <a:schemeClr val="dk1"/>
                </a:solidFill>
              </a:rPr>
              <a:t>gobierno</a:t>
            </a:r>
            <a:r>
              <a:rPr lang="en-US" dirty="0">
                <a:solidFill>
                  <a:schemeClr val="dk1"/>
                </a:solidFill>
              </a:rPr>
              <a:t>. </a:t>
            </a:r>
            <a:r>
              <a:rPr lang="en-US" dirty="0" err="1">
                <a:solidFill>
                  <a:schemeClr val="dk1"/>
                </a:solidFill>
              </a:rPr>
              <a:t>Adicionalmente</a:t>
            </a:r>
            <a:r>
              <a:rPr lang="en-US" dirty="0">
                <a:solidFill>
                  <a:schemeClr val="dk1"/>
                </a:solidFill>
              </a:rPr>
              <a:t>, </a:t>
            </a:r>
            <a:r>
              <a:rPr lang="en-US" dirty="0" err="1">
                <a:solidFill>
                  <a:schemeClr val="dk1"/>
                </a:solidFill>
              </a:rPr>
              <a:t>fomenta</a:t>
            </a:r>
            <a:r>
              <a:rPr lang="en-US" dirty="0">
                <a:solidFill>
                  <a:schemeClr val="dk1"/>
                </a:solidFill>
              </a:rPr>
              <a:t> la </a:t>
            </a:r>
            <a:r>
              <a:rPr lang="en-US" dirty="0" err="1">
                <a:solidFill>
                  <a:schemeClr val="dk1"/>
                </a:solidFill>
              </a:rPr>
              <a:t>vinculación</a:t>
            </a:r>
            <a:r>
              <a:rPr lang="en-US" dirty="0">
                <a:solidFill>
                  <a:schemeClr val="dk1"/>
                </a:solidFill>
              </a:rPr>
              <a:t> y </a:t>
            </a:r>
            <a:r>
              <a:rPr lang="en-US" dirty="0" err="1">
                <a:solidFill>
                  <a:schemeClr val="dk1"/>
                </a:solidFill>
              </a:rPr>
              <a:t>articulación</a:t>
            </a:r>
            <a:r>
              <a:rPr lang="en-US" dirty="0">
                <a:solidFill>
                  <a:schemeClr val="dk1"/>
                </a:solidFill>
              </a:rPr>
              <a:t> con </a:t>
            </a:r>
            <a:r>
              <a:rPr lang="en-US" dirty="0" err="1">
                <a:solidFill>
                  <a:schemeClr val="dk1"/>
                </a:solidFill>
              </a:rPr>
              <a:t>otros</a:t>
            </a:r>
            <a:r>
              <a:rPr lang="en-US" dirty="0">
                <a:solidFill>
                  <a:schemeClr val="dk1"/>
                </a:solidFill>
              </a:rPr>
              <a:t> actors de la Sociedad, </a:t>
            </a:r>
            <a:r>
              <a:rPr lang="en-US" dirty="0" err="1">
                <a:solidFill>
                  <a:schemeClr val="dk1"/>
                </a:solidFill>
              </a:rPr>
              <a:t>particularmente</a:t>
            </a:r>
            <a:r>
              <a:rPr lang="en-US" dirty="0">
                <a:solidFill>
                  <a:schemeClr val="dk1"/>
                </a:solidFill>
              </a:rPr>
              <a:t>, con el sector privado.</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Se </a:t>
            </a:r>
            <a:r>
              <a:rPr lang="en-US" dirty="0" err="1">
                <a:solidFill>
                  <a:schemeClr val="dk1"/>
                </a:solidFill>
              </a:rPr>
              <a:t>está</a:t>
            </a:r>
            <a:r>
              <a:rPr lang="en-US" dirty="0">
                <a:solidFill>
                  <a:schemeClr val="dk1"/>
                </a:solidFill>
              </a:rPr>
              <a:t> </a:t>
            </a:r>
            <a:r>
              <a:rPr lang="en-US" dirty="0" err="1">
                <a:solidFill>
                  <a:schemeClr val="dk1"/>
                </a:solidFill>
              </a:rPr>
              <a:t>llevando</a:t>
            </a:r>
            <a:r>
              <a:rPr lang="en-US" dirty="0">
                <a:solidFill>
                  <a:schemeClr val="dk1"/>
                </a:solidFill>
              </a:rPr>
              <a:t> a </a:t>
            </a:r>
            <a:r>
              <a:rPr lang="en-US" dirty="0" err="1">
                <a:solidFill>
                  <a:schemeClr val="dk1"/>
                </a:solidFill>
              </a:rPr>
              <a:t>cabo</a:t>
            </a:r>
            <a:r>
              <a:rPr lang="en-US" dirty="0">
                <a:solidFill>
                  <a:schemeClr val="dk1"/>
                </a:solidFill>
              </a:rPr>
              <a:t> a </a:t>
            </a:r>
            <a:r>
              <a:rPr lang="en-US" dirty="0" err="1">
                <a:solidFill>
                  <a:schemeClr val="dk1"/>
                </a:solidFill>
              </a:rPr>
              <a:t>través</a:t>
            </a:r>
            <a:r>
              <a:rPr lang="en-US" dirty="0">
                <a:solidFill>
                  <a:schemeClr val="dk1"/>
                </a:solidFill>
              </a:rPr>
              <a:t> de </a:t>
            </a:r>
            <a:r>
              <a:rPr lang="en-US" dirty="0" err="1">
                <a:solidFill>
                  <a:schemeClr val="dk1"/>
                </a:solidFill>
              </a:rPr>
              <a:t>diágnósticos</a:t>
            </a:r>
            <a:r>
              <a:rPr lang="en-US" dirty="0">
                <a:solidFill>
                  <a:schemeClr val="dk1"/>
                </a:solidFill>
              </a:rPr>
              <a:t> e </a:t>
            </a:r>
            <a:r>
              <a:rPr lang="en-US" dirty="0" err="1">
                <a:solidFill>
                  <a:schemeClr val="dk1"/>
                </a:solidFill>
              </a:rPr>
              <a:t>intercambios</a:t>
            </a:r>
            <a:r>
              <a:rPr lang="en-US" dirty="0">
                <a:solidFill>
                  <a:schemeClr val="dk1"/>
                </a:solidFill>
              </a:rPr>
              <a:t>:</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sz="1200" b="1" i="1" dirty="0" err="1">
                <a:solidFill>
                  <a:schemeClr val="dk1"/>
                </a:solidFill>
              </a:rPr>
              <a:t>Diálogo</a:t>
            </a:r>
            <a:r>
              <a:rPr lang="en-US" sz="1200" b="1" i="1" dirty="0">
                <a:solidFill>
                  <a:schemeClr val="dk1"/>
                </a:solidFill>
              </a:rPr>
              <a:t> entre pares para </a:t>
            </a:r>
            <a:r>
              <a:rPr lang="en-US" sz="1200" b="1" i="1" dirty="0" err="1">
                <a:solidFill>
                  <a:schemeClr val="dk1"/>
                </a:solidFill>
              </a:rPr>
              <a:t>potenciar</a:t>
            </a:r>
            <a:r>
              <a:rPr lang="en-US" sz="1200" b="1" i="1" dirty="0">
                <a:solidFill>
                  <a:schemeClr val="dk1"/>
                </a:solidFill>
              </a:rPr>
              <a:t> la </a:t>
            </a:r>
            <a:r>
              <a:rPr lang="en-US" sz="1200" b="1" i="1" dirty="0" err="1">
                <a:solidFill>
                  <a:schemeClr val="dk1"/>
                </a:solidFill>
              </a:rPr>
              <a:t>implementación</a:t>
            </a:r>
            <a:r>
              <a:rPr lang="en-US" sz="1200" b="1" i="1" dirty="0">
                <a:solidFill>
                  <a:schemeClr val="dk1"/>
                </a:solidFill>
              </a:rPr>
              <a:t> de las NDCs con </a:t>
            </a:r>
            <a:r>
              <a:rPr lang="en-US" sz="1200" b="1" i="1" dirty="0" err="1">
                <a:solidFill>
                  <a:schemeClr val="dk1"/>
                </a:solidFill>
              </a:rPr>
              <a:t>enfoque</a:t>
            </a:r>
            <a:r>
              <a:rPr lang="en-US" sz="1200" b="1" i="1" dirty="0">
                <a:solidFill>
                  <a:schemeClr val="dk1"/>
                </a:solidFill>
              </a:rPr>
              <a:t> </a:t>
            </a:r>
            <a:r>
              <a:rPr lang="en-US" sz="1200" b="1" i="1" dirty="0" err="1">
                <a:solidFill>
                  <a:schemeClr val="dk1"/>
                </a:solidFill>
              </a:rPr>
              <a:t>en</a:t>
            </a:r>
            <a:r>
              <a:rPr lang="en-US" sz="1200" b="1" i="1" dirty="0">
                <a:solidFill>
                  <a:schemeClr val="dk1"/>
                </a:solidFill>
              </a:rPr>
              <a:t> la </a:t>
            </a:r>
            <a:r>
              <a:rPr lang="en-US" sz="1200" b="1" i="1" dirty="0" err="1">
                <a:solidFill>
                  <a:schemeClr val="dk1"/>
                </a:solidFill>
              </a:rPr>
              <a:t>articulación</a:t>
            </a:r>
            <a:r>
              <a:rPr lang="en-US" sz="1200" b="1" i="1" dirty="0">
                <a:solidFill>
                  <a:schemeClr val="dk1"/>
                </a:solidFill>
              </a:rPr>
              <a:t> sectorial y </a:t>
            </a:r>
            <a:r>
              <a:rPr lang="en-US" sz="1200" b="1" i="1" dirty="0" err="1">
                <a:solidFill>
                  <a:schemeClr val="dk1"/>
                </a:solidFill>
              </a:rPr>
              <a:t>multinivel</a:t>
            </a:r>
            <a:r>
              <a:rPr lang="en-US" sz="1200" b="1" i="1" dirty="0">
                <a:solidFill>
                  <a:schemeClr val="dk1"/>
                </a:solidFill>
              </a:rPr>
              <a:t> (Primer </a:t>
            </a:r>
            <a:r>
              <a:rPr lang="en-US" sz="1200" b="1" i="1" dirty="0" err="1">
                <a:solidFill>
                  <a:schemeClr val="dk1"/>
                </a:solidFill>
              </a:rPr>
              <a:t>diálogo</a:t>
            </a:r>
            <a:r>
              <a:rPr lang="en-US" sz="1200" b="1" i="1" dirty="0">
                <a:solidFill>
                  <a:schemeClr val="dk1"/>
                </a:solidFill>
              </a:rPr>
              <a:t>, Santiago de Chile </a:t>
            </a:r>
            <a:r>
              <a:rPr lang="en-US" sz="1200" b="1" i="1" dirty="0" err="1">
                <a:solidFill>
                  <a:schemeClr val="dk1"/>
                </a:solidFill>
              </a:rPr>
              <a:t>agosto</a:t>
            </a:r>
            <a:r>
              <a:rPr lang="en-US" sz="1200" b="1" i="1" dirty="0">
                <a:solidFill>
                  <a:schemeClr val="dk1"/>
                </a:solidFill>
              </a:rPr>
              <a:t> 2018) </a:t>
            </a:r>
            <a:r>
              <a:rPr lang="en-US" sz="1200" dirty="0">
                <a:solidFill>
                  <a:schemeClr val="dk1"/>
                </a:solidFill>
              </a:rPr>
              <a:t> </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err="1">
                <a:solidFill>
                  <a:schemeClr val="dk1"/>
                </a:solidFill>
              </a:rPr>
              <a:t>Intercambio</a:t>
            </a:r>
            <a:r>
              <a:rPr lang="en-US" dirty="0">
                <a:solidFill>
                  <a:schemeClr val="dk1"/>
                </a:solidFill>
              </a:rPr>
              <a:t> de </a:t>
            </a:r>
            <a:r>
              <a:rPr lang="en-US" dirty="0" err="1">
                <a:solidFill>
                  <a:schemeClr val="dk1"/>
                </a:solidFill>
              </a:rPr>
              <a:t>experiencias</a:t>
            </a:r>
            <a:r>
              <a:rPr lang="en-US" dirty="0">
                <a:solidFill>
                  <a:schemeClr val="dk1"/>
                </a:solidFill>
              </a:rPr>
              <a:t> y </a:t>
            </a:r>
            <a:r>
              <a:rPr lang="en-US" dirty="0" err="1">
                <a:solidFill>
                  <a:schemeClr val="dk1"/>
                </a:solidFill>
              </a:rPr>
              <a:t>reflexión</a:t>
            </a:r>
            <a:r>
              <a:rPr lang="en-US" dirty="0">
                <a:solidFill>
                  <a:schemeClr val="dk1"/>
                </a:solidFill>
              </a:rPr>
              <a:t> </a:t>
            </a:r>
            <a:r>
              <a:rPr lang="en-US" dirty="0" err="1">
                <a:solidFill>
                  <a:schemeClr val="dk1"/>
                </a:solidFill>
              </a:rPr>
              <a:t>metodológica</a:t>
            </a:r>
            <a:r>
              <a:rPr lang="en-US" dirty="0">
                <a:solidFill>
                  <a:schemeClr val="dk1"/>
                </a:solidFill>
              </a:rPr>
              <a:t> </a:t>
            </a:r>
            <a:r>
              <a:rPr lang="en-US" dirty="0" err="1">
                <a:solidFill>
                  <a:schemeClr val="dk1"/>
                </a:solidFill>
              </a:rPr>
              <a:t>sobre</a:t>
            </a:r>
            <a:r>
              <a:rPr lang="en-US" dirty="0">
                <a:solidFill>
                  <a:schemeClr val="dk1"/>
                </a:solidFill>
              </a:rPr>
              <a:t> la </a:t>
            </a:r>
            <a:r>
              <a:rPr lang="en-US" dirty="0" err="1">
                <a:solidFill>
                  <a:schemeClr val="dk1"/>
                </a:solidFill>
              </a:rPr>
              <a:t>articulación</a:t>
            </a:r>
            <a:r>
              <a:rPr lang="en-US" dirty="0">
                <a:solidFill>
                  <a:schemeClr val="dk1"/>
                </a:solidFill>
              </a:rPr>
              <a:t> sectorial y territorial para </a:t>
            </a:r>
            <a:r>
              <a:rPr lang="en-US" dirty="0" err="1">
                <a:solidFill>
                  <a:schemeClr val="dk1"/>
                </a:solidFill>
              </a:rPr>
              <a:t>potenciar</a:t>
            </a:r>
            <a:r>
              <a:rPr lang="en-US" dirty="0">
                <a:solidFill>
                  <a:schemeClr val="dk1"/>
                </a:solidFill>
              </a:rPr>
              <a:t> la </a:t>
            </a:r>
            <a:r>
              <a:rPr lang="en-US" dirty="0" err="1">
                <a:solidFill>
                  <a:schemeClr val="dk1"/>
                </a:solidFill>
              </a:rPr>
              <a:t>implementación</a:t>
            </a:r>
            <a:r>
              <a:rPr lang="en-US" dirty="0">
                <a:solidFill>
                  <a:schemeClr val="dk1"/>
                </a:solidFill>
              </a:rPr>
              <a:t> de las NDCs.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sz="1200" b="1" dirty="0" err="1">
                <a:solidFill>
                  <a:schemeClr val="dk1"/>
                </a:solidFill>
              </a:rPr>
              <a:t>Capacitación</a:t>
            </a:r>
            <a:r>
              <a:rPr lang="en-US" sz="1200" b="1" dirty="0">
                <a:solidFill>
                  <a:schemeClr val="dk1"/>
                </a:solidFill>
              </a:rPr>
              <a:t> </a:t>
            </a:r>
            <a:r>
              <a:rPr lang="en-US" sz="1200" b="1" dirty="0" err="1">
                <a:solidFill>
                  <a:schemeClr val="dk1"/>
                </a:solidFill>
              </a:rPr>
              <a:t>sobre</a:t>
            </a:r>
            <a:r>
              <a:rPr lang="en-US" sz="1200" b="1" dirty="0">
                <a:solidFill>
                  <a:schemeClr val="dk1"/>
                </a:solidFill>
              </a:rPr>
              <a:t> </a:t>
            </a:r>
            <a:r>
              <a:rPr lang="en-US" sz="1200" b="1" dirty="0" err="1">
                <a:solidFill>
                  <a:schemeClr val="dk1"/>
                </a:solidFill>
              </a:rPr>
              <a:t>coordinación</a:t>
            </a:r>
            <a:r>
              <a:rPr lang="en-US" sz="1200" b="1" dirty="0">
                <a:solidFill>
                  <a:schemeClr val="dk1"/>
                </a:solidFill>
              </a:rPr>
              <a:t> vertical para la </a:t>
            </a:r>
            <a:r>
              <a:rPr lang="en-US" sz="1200" b="1" dirty="0" err="1">
                <a:solidFill>
                  <a:schemeClr val="dk1"/>
                </a:solidFill>
              </a:rPr>
              <a:t>implementación</a:t>
            </a:r>
            <a:r>
              <a:rPr lang="en-US" sz="1200" b="1" dirty="0">
                <a:solidFill>
                  <a:schemeClr val="dk1"/>
                </a:solidFill>
              </a:rPr>
              <a:t> de las NDCs</a:t>
            </a:r>
            <a:endParaRPr sz="1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sz="1200" i="1" dirty="0" err="1">
                <a:solidFill>
                  <a:schemeClr val="dk1"/>
                </a:solidFill>
              </a:rPr>
              <a:t>Objetivo</a:t>
            </a:r>
            <a:r>
              <a:rPr lang="en-US" sz="1200" i="1" dirty="0">
                <a:solidFill>
                  <a:schemeClr val="dk1"/>
                </a:solidFill>
              </a:rPr>
              <a:t>: </a:t>
            </a:r>
            <a:r>
              <a:rPr lang="en-US" sz="1200" dirty="0" err="1">
                <a:solidFill>
                  <a:schemeClr val="dk1"/>
                </a:solidFill>
              </a:rPr>
              <a:t>Fortalecer</a:t>
            </a:r>
            <a:r>
              <a:rPr lang="en-US" sz="1200" dirty="0">
                <a:solidFill>
                  <a:schemeClr val="dk1"/>
                </a:solidFill>
              </a:rPr>
              <a:t> las </a:t>
            </a:r>
            <a:r>
              <a:rPr lang="en-US" sz="1200" dirty="0" err="1">
                <a:solidFill>
                  <a:schemeClr val="dk1"/>
                </a:solidFill>
              </a:rPr>
              <a:t>capacidades</a:t>
            </a:r>
            <a:r>
              <a:rPr lang="en-US" sz="1200" dirty="0">
                <a:solidFill>
                  <a:schemeClr val="dk1"/>
                </a:solidFill>
              </a:rPr>
              <a:t> para </a:t>
            </a:r>
            <a:r>
              <a:rPr lang="en-US" sz="1200" dirty="0" err="1">
                <a:solidFill>
                  <a:schemeClr val="dk1"/>
                </a:solidFill>
              </a:rPr>
              <a:t>orientar</a:t>
            </a:r>
            <a:r>
              <a:rPr lang="en-US" sz="1200" dirty="0">
                <a:solidFill>
                  <a:schemeClr val="dk1"/>
                </a:solidFill>
              </a:rPr>
              <a:t> la </a:t>
            </a:r>
            <a:r>
              <a:rPr lang="en-US" sz="1200" dirty="0" err="1">
                <a:solidFill>
                  <a:schemeClr val="dk1"/>
                </a:solidFill>
              </a:rPr>
              <a:t>reflexión</a:t>
            </a:r>
            <a:r>
              <a:rPr lang="en-US" sz="1200" dirty="0">
                <a:solidFill>
                  <a:schemeClr val="dk1"/>
                </a:solidFill>
              </a:rPr>
              <a:t> </a:t>
            </a:r>
            <a:r>
              <a:rPr lang="en-US" sz="1200" dirty="0" err="1">
                <a:solidFill>
                  <a:schemeClr val="dk1"/>
                </a:solidFill>
              </a:rPr>
              <a:t>sobre</a:t>
            </a:r>
            <a:r>
              <a:rPr lang="en-US" sz="1200" dirty="0">
                <a:solidFill>
                  <a:schemeClr val="dk1"/>
                </a:solidFill>
              </a:rPr>
              <a:t> las NDCs y los </a:t>
            </a:r>
            <a:r>
              <a:rPr lang="en-US" sz="1200" dirty="0" err="1">
                <a:solidFill>
                  <a:schemeClr val="dk1"/>
                </a:solidFill>
              </a:rPr>
              <a:t>elementos</a:t>
            </a:r>
            <a:r>
              <a:rPr lang="en-US" sz="1200" dirty="0">
                <a:solidFill>
                  <a:schemeClr val="dk1"/>
                </a:solidFill>
              </a:rPr>
              <a:t> clave para una </a:t>
            </a:r>
            <a:r>
              <a:rPr lang="en-US" sz="1200" dirty="0" err="1">
                <a:solidFill>
                  <a:schemeClr val="dk1"/>
                </a:solidFill>
              </a:rPr>
              <a:t>gobernanza</a:t>
            </a:r>
            <a:r>
              <a:rPr lang="en-US" sz="1200" dirty="0">
                <a:solidFill>
                  <a:schemeClr val="dk1"/>
                </a:solidFill>
              </a:rPr>
              <a:t> </a:t>
            </a:r>
            <a:r>
              <a:rPr lang="en-US" sz="1200" dirty="0" err="1">
                <a:solidFill>
                  <a:schemeClr val="dk1"/>
                </a:solidFill>
              </a:rPr>
              <a:t>multinivel</a:t>
            </a:r>
            <a:r>
              <a:rPr lang="en-US" sz="1200" dirty="0">
                <a:solidFill>
                  <a:schemeClr val="dk1"/>
                </a:solidFill>
              </a:rPr>
              <a:t>/</a:t>
            </a:r>
            <a:r>
              <a:rPr lang="en-US" sz="1200" dirty="0" err="1">
                <a:solidFill>
                  <a:schemeClr val="dk1"/>
                </a:solidFill>
              </a:rPr>
              <a:t>coordinación</a:t>
            </a:r>
            <a:r>
              <a:rPr lang="en-US" sz="1200" dirty="0">
                <a:solidFill>
                  <a:schemeClr val="dk1"/>
                </a:solidFill>
              </a:rPr>
              <a:t> vertical entre </a:t>
            </a:r>
            <a:r>
              <a:rPr lang="en-US" sz="1200" dirty="0" err="1">
                <a:solidFill>
                  <a:schemeClr val="dk1"/>
                </a:solidFill>
              </a:rPr>
              <a:t>actores</a:t>
            </a:r>
            <a:r>
              <a:rPr lang="en-US" sz="1200" dirty="0">
                <a:solidFill>
                  <a:schemeClr val="dk1"/>
                </a:solidFill>
              </a:rPr>
              <a:t> de los </a:t>
            </a:r>
            <a:r>
              <a:rPr lang="en-US" sz="1200" dirty="0" err="1">
                <a:solidFill>
                  <a:schemeClr val="dk1"/>
                </a:solidFill>
              </a:rPr>
              <a:t>niveles</a:t>
            </a:r>
            <a:r>
              <a:rPr lang="en-US" sz="1200" dirty="0">
                <a:solidFill>
                  <a:schemeClr val="dk1"/>
                </a:solidFill>
              </a:rPr>
              <a:t> </a:t>
            </a:r>
            <a:r>
              <a:rPr lang="en-US" sz="1200" dirty="0" err="1">
                <a:solidFill>
                  <a:schemeClr val="dk1"/>
                </a:solidFill>
              </a:rPr>
              <a:t>nacional</a:t>
            </a:r>
            <a:r>
              <a:rPr lang="en-US" sz="1200" dirty="0">
                <a:solidFill>
                  <a:schemeClr val="dk1"/>
                </a:solidFill>
              </a:rPr>
              <a:t> y </a:t>
            </a:r>
            <a:r>
              <a:rPr lang="en-US" sz="1200" dirty="0" err="1">
                <a:solidFill>
                  <a:schemeClr val="dk1"/>
                </a:solidFill>
              </a:rPr>
              <a:t>subnacional</a:t>
            </a:r>
            <a:r>
              <a:rPr lang="en-US" sz="1200" dirty="0">
                <a:solidFill>
                  <a:schemeClr val="dk1"/>
                </a:solidFill>
              </a:rPr>
              <a:t>. </a:t>
            </a:r>
            <a:r>
              <a:rPr lang="en-US" sz="1200" dirty="0" err="1">
                <a:solidFill>
                  <a:schemeClr val="dk1"/>
                </a:solidFill>
              </a:rPr>
              <a:t>Piloto</a:t>
            </a:r>
            <a:r>
              <a:rPr lang="en-US" sz="1200" dirty="0">
                <a:solidFill>
                  <a:schemeClr val="dk1"/>
                </a:solidFill>
              </a:rPr>
              <a:t> </a:t>
            </a:r>
            <a:r>
              <a:rPr lang="en-US" sz="1200" dirty="0" err="1">
                <a:solidFill>
                  <a:schemeClr val="dk1"/>
                </a:solidFill>
              </a:rPr>
              <a:t>en</a:t>
            </a:r>
            <a:r>
              <a:rPr lang="en-US" sz="1200" dirty="0">
                <a:solidFill>
                  <a:schemeClr val="dk1"/>
                </a:solidFill>
              </a:rPr>
              <a:t> </a:t>
            </a:r>
            <a:r>
              <a:rPr lang="en-US" sz="1200" dirty="0" err="1">
                <a:solidFill>
                  <a:schemeClr val="dk1"/>
                </a:solidFill>
              </a:rPr>
              <a:t>colaboración</a:t>
            </a:r>
            <a:r>
              <a:rPr lang="en-US" sz="1200" dirty="0">
                <a:solidFill>
                  <a:schemeClr val="dk1"/>
                </a:solidFill>
              </a:rPr>
              <a:t> con </a:t>
            </a:r>
            <a:r>
              <a:rPr lang="en-US" sz="1200" dirty="0" err="1">
                <a:solidFill>
                  <a:schemeClr val="dk1"/>
                </a:solidFill>
              </a:rPr>
              <a:t>Pacto</a:t>
            </a:r>
            <a:r>
              <a:rPr lang="en-US" sz="1200" dirty="0">
                <a:solidFill>
                  <a:schemeClr val="dk1"/>
                </a:solidFill>
              </a:rPr>
              <a:t> de Alcaldes con </a:t>
            </a:r>
            <a:r>
              <a:rPr lang="en-US" sz="1200" dirty="0" err="1">
                <a:solidFill>
                  <a:schemeClr val="dk1"/>
                </a:solidFill>
              </a:rPr>
              <a:t>participantes</a:t>
            </a:r>
            <a:r>
              <a:rPr lang="en-US" sz="1200" dirty="0">
                <a:solidFill>
                  <a:schemeClr val="dk1"/>
                </a:solidFill>
              </a:rPr>
              <a:t> de: Bolivia, Chile, Colombia, Costa Rica, Ecuador, México, Perú</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endParaRPr dirty="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200" b="1" i="1" dirty="0" err="1">
                <a:solidFill>
                  <a:schemeClr val="dk1"/>
                </a:solidFill>
              </a:rPr>
              <a:t>Capacitación</a:t>
            </a:r>
            <a:r>
              <a:rPr lang="en-US" sz="1200" b="1" i="1" dirty="0">
                <a:solidFill>
                  <a:schemeClr val="dk1"/>
                </a:solidFill>
              </a:rPr>
              <a:t> </a:t>
            </a:r>
            <a:r>
              <a:rPr lang="en-US" sz="1200" b="1" i="1" dirty="0" err="1">
                <a:solidFill>
                  <a:schemeClr val="dk1"/>
                </a:solidFill>
              </a:rPr>
              <a:t>sobre</a:t>
            </a:r>
            <a:r>
              <a:rPr lang="en-US" sz="1200" b="1" i="1" dirty="0">
                <a:solidFill>
                  <a:schemeClr val="dk1"/>
                </a:solidFill>
              </a:rPr>
              <a:t> </a:t>
            </a:r>
            <a:r>
              <a:rPr lang="en-US" sz="1200" b="1" i="1" dirty="0" err="1">
                <a:solidFill>
                  <a:schemeClr val="dk1"/>
                </a:solidFill>
              </a:rPr>
              <a:t>herramientas</a:t>
            </a:r>
            <a:r>
              <a:rPr lang="en-US" sz="1200" b="1" i="1" dirty="0">
                <a:solidFill>
                  <a:schemeClr val="dk1"/>
                </a:solidFill>
              </a:rPr>
              <a:t> </a:t>
            </a:r>
            <a:r>
              <a:rPr lang="en-US" sz="1200" b="1" i="1" dirty="0" err="1">
                <a:solidFill>
                  <a:schemeClr val="dk1"/>
                </a:solidFill>
              </a:rPr>
              <a:t>metodológicas</a:t>
            </a:r>
            <a:r>
              <a:rPr lang="en-US" sz="1200" b="1" i="1" dirty="0">
                <a:solidFill>
                  <a:schemeClr val="dk1"/>
                </a:solidFill>
              </a:rPr>
              <a:t> para la </a:t>
            </a:r>
            <a:r>
              <a:rPr lang="en-US" sz="1200" b="1" i="1" dirty="0" err="1">
                <a:solidFill>
                  <a:schemeClr val="dk1"/>
                </a:solidFill>
              </a:rPr>
              <a:t>implementación</a:t>
            </a:r>
            <a:r>
              <a:rPr lang="en-US" sz="1200" b="1" i="1" dirty="0">
                <a:solidFill>
                  <a:schemeClr val="dk1"/>
                </a:solidFill>
              </a:rPr>
              <a:t> de </a:t>
            </a:r>
            <a:r>
              <a:rPr lang="en-US" sz="1200" b="1" i="1" dirty="0" err="1">
                <a:solidFill>
                  <a:schemeClr val="dk1"/>
                </a:solidFill>
              </a:rPr>
              <a:t>proyectos</a:t>
            </a:r>
            <a:r>
              <a:rPr lang="en-US" sz="1200" b="1" i="1" dirty="0">
                <a:solidFill>
                  <a:schemeClr val="dk1"/>
                </a:solidFill>
              </a:rPr>
              <a:t> </a:t>
            </a:r>
            <a:r>
              <a:rPr lang="en-US" sz="1200" b="1" i="1" dirty="0" err="1">
                <a:solidFill>
                  <a:schemeClr val="dk1"/>
                </a:solidFill>
              </a:rPr>
              <a:t>climáticos</a:t>
            </a:r>
            <a:endParaRPr sz="1200" b="1" i="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dirty="0" err="1">
                <a:solidFill>
                  <a:schemeClr val="dk1"/>
                </a:solidFill>
              </a:rPr>
              <a:t>Desarrollo</a:t>
            </a:r>
            <a:r>
              <a:rPr lang="en-US" dirty="0">
                <a:solidFill>
                  <a:schemeClr val="dk1"/>
                </a:solidFill>
              </a:rPr>
              <a:t> de </a:t>
            </a:r>
            <a:r>
              <a:rPr lang="en-US" dirty="0" err="1">
                <a:solidFill>
                  <a:schemeClr val="dk1"/>
                </a:solidFill>
              </a:rPr>
              <a:t>capacidades</a:t>
            </a:r>
            <a:r>
              <a:rPr lang="en-US" dirty="0">
                <a:solidFill>
                  <a:schemeClr val="dk1"/>
                </a:solidFill>
              </a:rPr>
              <a:t> para </a:t>
            </a:r>
            <a:r>
              <a:rPr lang="en-US" dirty="0" err="1">
                <a:solidFill>
                  <a:schemeClr val="dk1"/>
                </a:solidFill>
              </a:rPr>
              <a:t>mejorar</a:t>
            </a:r>
            <a:r>
              <a:rPr lang="en-US" dirty="0">
                <a:solidFill>
                  <a:schemeClr val="dk1"/>
                </a:solidFill>
              </a:rPr>
              <a:t> la </a:t>
            </a:r>
            <a:r>
              <a:rPr lang="en-US" dirty="0" err="1">
                <a:solidFill>
                  <a:schemeClr val="dk1"/>
                </a:solidFill>
              </a:rPr>
              <a:t>implementación</a:t>
            </a:r>
            <a:r>
              <a:rPr lang="en-US" dirty="0">
                <a:solidFill>
                  <a:schemeClr val="dk1"/>
                </a:solidFill>
              </a:rPr>
              <a:t> de </a:t>
            </a:r>
            <a:r>
              <a:rPr lang="en-US" dirty="0" err="1">
                <a:solidFill>
                  <a:schemeClr val="dk1"/>
                </a:solidFill>
              </a:rPr>
              <a:t>proyectos</a:t>
            </a:r>
            <a:r>
              <a:rPr lang="en-US" dirty="0">
                <a:solidFill>
                  <a:schemeClr val="dk1"/>
                </a:solidFill>
              </a:rPr>
              <a:t> </a:t>
            </a:r>
            <a:r>
              <a:rPr lang="en-US" dirty="0" err="1">
                <a:solidFill>
                  <a:schemeClr val="dk1"/>
                </a:solidFill>
              </a:rPr>
              <a:t>climáticos</a:t>
            </a:r>
            <a:r>
              <a:rPr lang="en-US" dirty="0">
                <a:solidFill>
                  <a:schemeClr val="dk1"/>
                </a:solidFill>
              </a:rPr>
              <a:t>, </a:t>
            </a:r>
            <a:r>
              <a:rPr lang="en-US" dirty="0" err="1">
                <a:solidFill>
                  <a:schemeClr val="dk1"/>
                </a:solidFill>
              </a:rPr>
              <a:t>específicamente</a:t>
            </a:r>
            <a:r>
              <a:rPr lang="en-US" dirty="0">
                <a:solidFill>
                  <a:schemeClr val="dk1"/>
                </a:solidFill>
              </a:rPr>
              <a:t> entre el sector </a:t>
            </a:r>
            <a:r>
              <a:rPr lang="en-US" dirty="0" err="1">
                <a:solidFill>
                  <a:schemeClr val="dk1"/>
                </a:solidFill>
              </a:rPr>
              <a:t>público</a:t>
            </a:r>
            <a:r>
              <a:rPr lang="en-US" dirty="0">
                <a:solidFill>
                  <a:schemeClr val="dk1"/>
                </a:solidFill>
              </a:rPr>
              <a:t> (</a:t>
            </a:r>
            <a:r>
              <a:rPr lang="en-US" dirty="0" err="1">
                <a:solidFill>
                  <a:schemeClr val="dk1"/>
                </a:solidFill>
              </a:rPr>
              <a:t>nacional</a:t>
            </a:r>
            <a:r>
              <a:rPr lang="en-US" dirty="0">
                <a:solidFill>
                  <a:schemeClr val="dk1"/>
                </a:solidFill>
              </a:rPr>
              <a:t> y </a:t>
            </a:r>
            <a:r>
              <a:rPr lang="en-US" dirty="0" err="1">
                <a:solidFill>
                  <a:schemeClr val="dk1"/>
                </a:solidFill>
              </a:rPr>
              <a:t>subnacional</a:t>
            </a:r>
            <a:r>
              <a:rPr lang="en-US" dirty="0">
                <a:solidFill>
                  <a:schemeClr val="dk1"/>
                </a:solidFill>
              </a:rPr>
              <a:t>), el sector privado, la </a:t>
            </a:r>
            <a:r>
              <a:rPr lang="en-US" dirty="0" err="1">
                <a:solidFill>
                  <a:schemeClr val="dk1"/>
                </a:solidFill>
              </a:rPr>
              <a:t>sociedad</a:t>
            </a:r>
            <a:r>
              <a:rPr lang="en-US" dirty="0">
                <a:solidFill>
                  <a:schemeClr val="dk1"/>
                </a:solidFill>
              </a:rPr>
              <a:t> civil y la academia y a </a:t>
            </a:r>
            <a:r>
              <a:rPr lang="en-US" dirty="0" err="1">
                <a:solidFill>
                  <a:schemeClr val="dk1"/>
                </a:solidFill>
              </a:rPr>
              <a:t>partir</a:t>
            </a:r>
            <a:r>
              <a:rPr lang="en-US" dirty="0">
                <a:solidFill>
                  <a:schemeClr val="dk1"/>
                </a:solidFill>
              </a:rPr>
              <a:t> de </a:t>
            </a:r>
            <a:r>
              <a:rPr lang="en-US" dirty="0" err="1">
                <a:solidFill>
                  <a:schemeClr val="dk1"/>
                </a:solidFill>
              </a:rPr>
              <a:t>casos</a:t>
            </a:r>
            <a:r>
              <a:rPr lang="en-US" dirty="0">
                <a:solidFill>
                  <a:schemeClr val="dk1"/>
                </a:solidFill>
              </a:rPr>
              <a:t> </a:t>
            </a:r>
            <a:r>
              <a:rPr lang="en-US" dirty="0" err="1">
                <a:solidFill>
                  <a:schemeClr val="dk1"/>
                </a:solidFill>
              </a:rPr>
              <a:t>prácticos</a:t>
            </a:r>
            <a:r>
              <a:rPr lang="en-US" dirty="0">
                <a:solidFill>
                  <a:schemeClr val="dk1"/>
                </a:solidFill>
              </a:rPr>
              <a:t> </a:t>
            </a:r>
            <a:r>
              <a:rPr lang="en-US" dirty="0" err="1">
                <a:solidFill>
                  <a:schemeClr val="dk1"/>
                </a:solidFill>
              </a:rPr>
              <a:t>propuestos</a:t>
            </a:r>
            <a:r>
              <a:rPr lang="en-US" dirty="0">
                <a:solidFill>
                  <a:schemeClr val="dk1"/>
                </a:solidFill>
              </a:rPr>
              <a:t> por los </a:t>
            </a:r>
            <a:r>
              <a:rPr lang="en-US" dirty="0" err="1">
                <a:solidFill>
                  <a:schemeClr val="dk1"/>
                </a:solidFill>
              </a:rPr>
              <a:t>participantes</a:t>
            </a:r>
            <a:endParaRPr dirty="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200" b="1" i="1" dirty="0" err="1">
                <a:solidFill>
                  <a:schemeClr val="dk1"/>
                </a:solidFill>
              </a:rPr>
              <a:t>Comunidad</a:t>
            </a:r>
            <a:r>
              <a:rPr lang="en-US" sz="1200" b="1" i="1" dirty="0">
                <a:solidFill>
                  <a:schemeClr val="dk1"/>
                </a:solidFill>
              </a:rPr>
              <a:t> de </a:t>
            </a:r>
            <a:r>
              <a:rPr lang="en-US" sz="1200" b="1" i="1" dirty="0" err="1">
                <a:solidFill>
                  <a:schemeClr val="dk1"/>
                </a:solidFill>
              </a:rPr>
              <a:t>práctica</a:t>
            </a:r>
            <a:r>
              <a:rPr lang="en-US" sz="1200" b="1" i="1" dirty="0">
                <a:solidFill>
                  <a:schemeClr val="dk1"/>
                </a:solidFill>
              </a:rPr>
              <a:t> del sector privado</a:t>
            </a:r>
            <a:r>
              <a:rPr lang="en-US" sz="1200" dirty="0">
                <a:solidFill>
                  <a:schemeClr val="dk1"/>
                </a:solidFill>
              </a:rPr>
              <a:t>:</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sz="1200" i="1" dirty="0" err="1">
                <a:solidFill>
                  <a:schemeClr val="dk1"/>
                </a:solidFill>
              </a:rPr>
              <a:t>Objetivo</a:t>
            </a:r>
            <a:r>
              <a:rPr lang="en-US" sz="1200" i="1" dirty="0">
                <a:solidFill>
                  <a:schemeClr val="dk1"/>
                </a:solidFill>
              </a:rPr>
              <a:t>: </a:t>
            </a:r>
            <a:r>
              <a:rPr lang="en-US" sz="1200" dirty="0" err="1">
                <a:solidFill>
                  <a:schemeClr val="dk1"/>
                </a:solidFill>
              </a:rPr>
              <a:t>Contribuir</a:t>
            </a:r>
            <a:r>
              <a:rPr lang="en-US" sz="1200" dirty="0">
                <a:solidFill>
                  <a:schemeClr val="dk1"/>
                </a:solidFill>
              </a:rPr>
              <a:t> al </a:t>
            </a:r>
            <a:r>
              <a:rPr lang="en-US" sz="1200" dirty="0" err="1">
                <a:solidFill>
                  <a:schemeClr val="dk1"/>
                </a:solidFill>
              </a:rPr>
              <a:t>desarrollo</a:t>
            </a:r>
            <a:r>
              <a:rPr lang="en-US" sz="1200" dirty="0">
                <a:solidFill>
                  <a:schemeClr val="dk1"/>
                </a:solidFill>
              </a:rPr>
              <a:t> y </a:t>
            </a:r>
            <a:r>
              <a:rPr lang="en-US" sz="1200" dirty="0" err="1">
                <a:solidFill>
                  <a:schemeClr val="dk1"/>
                </a:solidFill>
              </a:rPr>
              <a:t>consolidación</a:t>
            </a:r>
            <a:r>
              <a:rPr lang="en-US" sz="1200" dirty="0">
                <a:solidFill>
                  <a:schemeClr val="dk1"/>
                </a:solidFill>
              </a:rPr>
              <a:t> de </a:t>
            </a:r>
            <a:r>
              <a:rPr lang="en-US" sz="1200" dirty="0" err="1">
                <a:solidFill>
                  <a:schemeClr val="dk1"/>
                </a:solidFill>
              </a:rPr>
              <a:t>mecanismos</a:t>
            </a:r>
            <a:r>
              <a:rPr lang="en-US" sz="1200" dirty="0">
                <a:solidFill>
                  <a:schemeClr val="dk1"/>
                </a:solidFill>
              </a:rPr>
              <a:t> para articular la </a:t>
            </a:r>
            <a:r>
              <a:rPr lang="en-US" sz="1200" dirty="0" err="1">
                <a:solidFill>
                  <a:schemeClr val="dk1"/>
                </a:solidFill>
              </a:rPr>
              <a:t>participación</a:t>
            </a:r>
            <a:r>
              <a:rPr lang="en-US" sz="1200" dirty="0">
                <a:solidFill>
                  <a:schemeClr val="dk1"/>
                </a:solidFill>
              </a:rPr>
              <a:t> del sector privado </a:t>
            </a:r>
            <a:r>
              <a:rPr lang="en-US" sz="1200" dirty="0" err="1">
                <a:solidFill>
                  <a:schemeClr val="dk1"/>
                </a:solidFill>
              </a:rPr>
              <a:t>en</a:t>
            </a:r>
            <a:r>
              <a:rPr lang="en-US" sz="1200" dirty="0">
                <a:solidFill>
                  <a:schemeClr val="dk1"/>
                </a:solidFill>
              </a:rPr>
              <a:t> la </a:t>
            </a:r>
            <a:r>
              <a:rPr lang="en-US" sz="1200" dirty="0" err="1">
                <a:solidFill>
                  <a:schemeClr val="dk1"/>
                </a:solidFill>
              </a:rPr>
              <a:t>formulación</a:t>
            </a:r>
            <a:r>
              <a:rPr lang="en-US" sz="1200" dirty="0">
                <a:solidFill>
                  <a:schemeClr val="dk1"/>
                </a:solidFill>
              </a:rPr>
              <a:t> e </a:t>
            </a:r>
            <a:r>
              <a:rPr lang="en-US" sz="1200" dirty="0" err="1">
                <a:solidFill>
                  <a:schemeClr val="dk1"/>
                </a:solidFill>
              </a:rPr>
              <a:t>implementación</a:t>
            </a:r>
            <a:r>
              <a:rPr lang="en-US" sz="1200" dirty="0">
                <a:solidFill>
                  <a:schemeClr val="dk1"/>
                </a:solidFill>
              </a:rPr>
              <a:t> de las </a:t>
            </a:r>
            <a:r>
              <a:rPr lang="en-US" sz="1200" dirty="0" err="1">
                <a:solidFill>
                  <a:schemeClr val="dk1"/>
                </a:solidFill>
              </a:rPr>
              <a:t>políticas</a:t>
            </a:r>
            <a:r>
              <a:rPr lang="en-US" sz="1200" dirty="0">
                <a:solidFill>
                  <a:schemeClr val="dk1"/>
                </a:solidFill>
              </a:rPr>
              <a:t> </a:t>
            </a:r>
            <a:r>
              <a:rPr lang="en-US" sz="1200" dirty="0" err="1">
                <a:solidFill>
                  <a:schemeClr val="dk1"/>
                </a:solidFill>
              </a:rPr>
              <a:t>climáticas</a:t>
            </a:r>
            <a:r>
              <a:rPr lang="en-US" sz="1200" dirty="0">
                <a:solidFill>
                  <a:schemeClr val="dk1"/>
                </a:solidFill>
              </a:rPr>
              <a:t>, a </a:t>
            </a:r>
            <a:r>
              <a:rPr lang="en-US" sz="1200" dirty="0" err="1">
                <a:solidFill>
                  <a:schemeClr val="dk1"/>
                </a:solidFill>
              </a:rPr>
              <a:t>través</a:t>
            </a:r>
            <a:r>
              <a:rPr lang="en-US" sz="1200" dirty="0">
                <a:solidFill>
                  <a:schemeClr val="dk1"/>
                </a:solidFill>
              </a:rPr>
              <a:t> del </a:t>
            </a:r>
            <a:r>
              <a:rPr lang="en-US" sz="1200" dirty="0" err="1">
                <a:solidFill>
                  <a:schemeClr val="dk1"/>
                </a:solidFill>
              </a:rPr>
              <a:t>intercambio</a:t>
            </a:r>
            <a:r>
              <a:rPr lang="en-US" sz="1200" dirty="0">
                <a:solidFill>
                  <a:schemeClr val="dk1"/>
                </a:solidFill>
              </a:rPr>
              <a:t> de </a:t>
            </a:r>
            <a:r>
              <a:rPr lang="en-US" sz="1200" dirty="0" err="1">
                <a:solidFill>
                  <a:schemeClr val="dk1"/>
                </a:solidFill>
              </a:rPr>
              <a:t>experiencias</a:t>
            </a:r>
            <a:r>
              <a:rPr lang="en-US" sz="1200" dirty="0">
                <a:solidFill>
                  <a:schemeClr val="dk1"/>
                </a:solidFill>
              </a:rPr>
              <a:t> y </a:t>
            </a:r>
            <a:r>
              <a:rPr lang="en-US" sz="1200" dirty="0" err="1">
                <a:solidFill>
                  <a:schemeClr val="dk1"/>
                </a:solidFill>
              </a:rPr>
              <a:t>buenas</a:t>
            </a:r>
            <a:r>
              <a:rPr lang="en-US" sz="1200" dirty="0">
                <a:solidFill>
                  <a:schemeClr val="dk1"/>
                </a:solidFill>
              </a:rPr>
              <a:t> </a:t>
            </a:r>
            <a:r>
              <a:rPr lang="en-US" sz="1200" dirty="0" err="1">
                <a:solidFill>
                  <a:schemeClr val="dk1"/>
                </a:solidFill>
              </a:rPr>
              <a:t>prácticas</a:t>
            </a:r>
            <a:r>
              <a:rPr lang="en-US" sz="1200" dirty="0">
                <a:solidFill>
                  <a:schemeClr val="dk1"/>
                </a:solidFill>
              </a:rPr>
              <a:t>, el </a:t>
            </a:r>
            <a:r>
              <a:rPr lang="en-US" sz="1200" dirty="0" err="1">
                <a:solidFill>
                  <a:schemeClr val="dk1"/>
                </a:solidFill>
              </a:rPr>
              <a:t>aprendizaje</a:t>
            </a:r>
            <a:r>
              <a:rPr lang="en-US" sz="1200" dirty="0">
                <a:solidFill>
                  <a:schemeClr val="dk1"/>
                </a:solidFill>
              </a:rPr>
              <a:t> conjunto y la </a:t>
            </a:r>
            <a:r>
              <a:rPr lang="en-US" sz="1200" dirty="0" err="1">
                <a:solidFill>
                  <a:schemeClr val="dk1"/>
                </a:solidFill>
              </a:rPr>
              <a:t>colaboración</a:t>
            </a:r>
            <a:r>
              <a:rPr lang="en-US" sz="1200" dirty="0">
                <a:solidFill>
                  <a:schemeClr val="dk1"/>
                </a:solidFill>
              </a:rPr>
              <a:t> para </a:t>
            </a:r>
            <a:r>
              <a:rPr lang="en-US" sz="1200" dirty="0" err="1">
                <a:solidFill>
                  <a:schemeClr val="dk1"/>
                </a:solidFill>
              </a:rPr>
              <a:t>abordar</a:t>
            </a:r>
            <a:r>
              <a:rPr lang="en-US" sz="1200" dirty="0">
                <a:solidFill>
                  <a:schemeClr val="dk1"/>
                </a:solidFill>
              </a:rPr>
              <a:t> </a:t>
            </a:r>
            <a:r>
              <a:rPr lang="en-US" sz="1200" dirty="0" err="1">
                <a:solidFill>
                  <a:schemeClr val="dk1"/>
                </a:solidFill>
              </a:rPr>
              <a:t>retos</a:t>
            </a:r>
            <a:r>
              <a:rPr lang="en-US" sz="1200" dirty="0">
                <a:solidFill>
                  <a:schemeClr val="dk1"/>
                </a:solidFill>
              </a:rPr>
              <a:t> </a:t>
            </a:r>
            <a:r>
              <a:rPr lang="en-US" sz="1200" i="1" dirty="0" err="1">
                <a:solidFill>
                  <a:schemeClr val="dk1"/>
                </a:solidFill>
              </a:rPr>
              <a:t>comunes</a:t>
            </a:r>
            <a:r>
              <a:rPr lang="en-US" sz="1200" i="1" dirty="0">
                <a:solidFill>
                  <a:schemeClr val="dk1"/>
                </a:solidFill>
              </a:rPr>
              <a:t>.</a:t>
            </a:r>
            <a:r>
              <a:rPr lang="en-US" sz="1200" dirty="0">
                <a:solidFill>
                  <a:schemeClr val="dk1"/>
                </a:solidFill>
              </a:rPr>
              <a:t> </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endParaRPr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200" b="1" i="1" dirty="0">
              <a:solidFill>
                <a:schemeClr val="dk1"/>
              </a:solidFill>
            </a:endParaRPr>
          </a:p>
        </p:txBody>
      </p:sp>
      <p:sp>
        <p:nvSpPr>
          <p:cNvPr id="250" name="Google Shape;250;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latin typeface="Calibri"/>
                <a:ea typeface="Calibri"/>
                <a:cs typeface="Calibri"/>
                <a:sym typeface="Calibri"/>
              </a:rPr>
              <a:t>EUROCLIMA+ busca p</a:t>
            </a:r>
            <a:r>
              <a:rPr lang="en-US">
                <a:highlight>
                  <a:srgbClr val="FFFF00"/>
                </a:highlight>
                <a:latin typeface="Calibri"/>
                <a:ea typeface="Calibri"/>
                <a:cs typeface="Calibri"/>
                <a:sym typeface="Calibri"/>
              </a:rPr>
              <a:t>romover el uso de incentivos</a:t>
            </a:r>
            <a:r>
              <a:rPr lang="en-US">
                <a:latin typeface="Calibri"/>
                <a:ea typeface="Calibri"/>
                <a:cs typeface="Calibri"/>
                <a:sym typeface="Calibri"/>
              </a:rPr>
              <a:t> que orienten la inversión pública en los países de América Latina hacia un desarrollo más sostenible y bajo en carbono y al cumplimiento de las NDCs y fortalecer las capacidades para el desarrollo de proyectos financiables y para mejorar el acceso a fuentes de financiamiento climático.</a:t>
            </a:r>
            <a:endParaRPr>
              <a:latin typeface="Calibri"/>
              <a:ea typeface="Calibri"/>
              <a:cs typeface="Calibri"/>
              <a:sym typeface="Calibri"/>
            </a:endParaRPr>
          </a:p>
          <a:p>
            <a:pPr marL="0" marR="0" lvl="0" indent="0" algn="l" rtl="0">
              <a:lnSpc>
                <a:spcPct val="100000"/>
              </a:lnSpc>
              <a:spcBef>
                <a:spcPts val="0"/>
              </a:spcBef>
              <a:spcAft>
                <a:spcPts val="0"/>
              </a:spcAft>
              <a:buNone/>
            </a:pP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En la iniciativa Precio Social del Carbono además de brindar apoyo con estudios técnicos que sirven de insumos para la toma de decisiones, se realizarán </a:t>
            </a:r>
            <a:r>
              <a:rPr lang="en-US" sz="1100" b="1" i="0" u="none" strike="noStrike" cap="none">
                <a:solidFill>
                  <a:srgbClr val="000000"/>
                </a:solidFill>
                <a:latin typeface="Arial"/>
                <a:ea typeface="Arial"/>
                <a:cs typeface="Arial"/>
                <a:sym typeface="Arial"/>
              </a:rPr>
              <a:t>espacios de diálogo de políticas y de intercambio a nivel regional</a:t>
            </a:r>
            <a:r>
              <a:rPr lang="en-US" sz="1100" b="0" i="0" u="none" strike="noStrike" cap="none">
                <a:solidFill>
                  <a:srgbClr val="000000"/>
                </a:solidFill>
                <a:latin typeface="Arial"/>
                <a:ea typeface="Arial"/>
                <a:cs typeface="Arial"/>
                <a:sym typeface="Arial"/>
              </a:rPr>
              <a:t>. Antes de finaliz</a:t>
            </a:r>
            <a:r>
              <a:rPr lang="en-US"/>
              <a:t>a</a:t>
            </a:r>
            <a:r>
              <a:rPr lang="en-US" sz="1100" b="0" i="0" u="none" strike="noStrike" cap="none">
                <a:solidFill>
                  <a:srgbClr val="000000"/>
                </a:solidFill>
                <a:latin typeface="Arial"/>
                <a:ea typeface="Arial"/>
                <a:cs typeface="Arial"/>
                <a:sym typeface="Arial"/>
              </a:rPr>
              <a:t>r este año se realizará la</a:t>
            </a:r>
            <a:r>
              <a:rPr lang="en-US" sz="1100" b="1" i="0" u="none" strike="noStrike" cap="none">
                <a:solidFill>
                  <a:srgbClr val="000000"/>
                </a:solidFill>
                <a:latin typeface="Arial"/>
                <a:ea typeface="Arial"/>
                <a:cs typeface="Arial"/>
                <a:sym typeface="Arial"/>
              </a:rPr>
              <a:t> Primera Reunión de trabajo del Grupo del Precio Social del Carbono </a:t>
            </a:r>
            <a:r>
              <a:rPr lang="en-US" sz="1100" b="0" i="0" u="none" strike="noStrike" cap="none">
                <a:solidFill>
                  <a:srgbClr val="000000"/>
                </a:solidFill>
                <a:latin typeface="Arial"/>
                <a:ea typeface="Arial"/>
                <a:cs typeface="Arial"/>
                <a:sym typeface="Arial"/>
              </a:rPr>
              <a:t>(en una fecha </a:t>
            </a:r>
            <a:r>
              <a:rPr lang="en-US"/>
              <a:t>aún</a:t>
            </a:r>
            <a:r>
              <a:rPr lang="en-US" sz="1100" b="0" i="0" u="none" strike="noStrike" cap="none">
                <a:solidFill>
                  <a:srgbClr val="000000"/>
                </a:solidFill>
                <a:latin typeface="Arial"/>
                <a:ea typeface="Arial"/>
                <a:cs typeface="Arial"/>
                <a:sym typeface="Arial"/>
              </a:rPr>
              <a:t> por definir).</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En la Plataforma Precio al Carbono en las Américas además de brindar apoyo con estudios técnicos que sirven de insumos para la toma de decisiones, se realizarán </a:t>
            </a:r>
            <a:r>
              <a:rPr lang="en-US" sz="1100" b="1" i="0" u="none" strike="noStrike" cap="none">
                <a:solidFill>
                  <a:srgbClr val="000000"/>
                </a:solidFill>
                <a:latin typeface="Arial"/>
                <a:ea typeface="Arial"/>
                <a:cs typeface="Arial"/>
                <a:sym typeface="Arial"/>
              </a:rPr>
              <a:t>espacios de diálogo de políticas y de intercambio a nivel regional</a:t>
            </a:r>
            <a:r>
              <a:rPr lang="en-US" sz="1100" b="0" i="0" u="none" strike="noStrike" cap="none">
                <a:solidFill>
                  <a:srgbClr val="000000"/>
                </a:solidFill>
                <a:latin typeface="Arial"/>
                <a:ea typeface="Arial"/>
                <a:cs typeface="Arial"/>
                <a:sym typeface="Arial"/>
              </a:rPr>
              <a:t>. En efecto el pasado 14 y 15 de Agosto se realizó en Ciudad de México el evento “</a:t>
            </a:r>
            <a:r>
              <a:rPr lang="en-US" sz="1100" b="1" i="0" u="none" strike="noStrike" cap="none">
                <a:solidFill>
                  <a:srgbClr val="000000"/>
                </a:solidFill>
                <a:latin typeface="Arial"/>
                <a:ea typeface="Arial"/>
                <a:cs typeface="Arial"/>
                <a:sym typeface="Arial"/>
              </a:rPr>
              <a:t>Carbon Pricing in the America – Platform of Cooperation</a:t>
            </a:r>
            <a:r>
              <a:rPr lang="en-US"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228600" lvl="0" indent="-228600" algn="l" rtl="0">
              <a:lnSpc>
                <a:spcPct val="115000"/>
              </a:lnSpc>
              <a:spcBef>
                <a:spcPts val="0"/>
              </a:spcBef>
              <a:spcAft>
                <a:spcPts val="0"/>
              </a:spcAft>
              <a:buClr>
                <a:srgbClr val="000000"/>
              </a:buClr>
              <a:buSzPts val="1100"/>
              <a:buFont typeface="Arial"/>
              <a:buAutoNum type="arabicPeriod"/>
            </a:pPr>
            <a:r>
              <a:rPr lang="en-US" sz="1200" b="1">
                <a:solidFill>
                  <a:schemeClr val="dk1"/>
                </a:solidFill>
              </a:rPr>
              <a:t>Instrumentos de Política Fiscal Verde y Cambio Climático</a:t>
            </a:r>
            <a:r>
              <a:rPr lang="en-US" sz="1200">
                <a:solidFill>
                  <a:schemeClr val="dk1"/>
                </a:solidFill>
              </a:rPr>
              <a:t>:  Este trabajo regional se está iniciando con los países del Sistema de Integración Centroamericana (SICA) y el Consejo de Ministros de Hacienda o Finanzas de Centroamérica, Panamá y República Dominicana (COSEFIN), en el cual además de brindar apoyo con estudios técnicos que sirven de insumos para la toma de decisiones, se realizarán espacios de diálogo de políticas y de intercambio anivel regional; como por ejemplo, el evento “</a:t>
            </a:r>
            <a:r>
              <a:rPr lang="en-US" sz="1200" b="1">
                <a:solidFill>
                  <a:schemeClr val="dk1"/>
                </a:solidFill>
              </a:rPr>
              <a:t>Seminario regional sobre instrumentos de política fiscal verde, cambio climático y sostenibilidad ambiental</a:t>
            </a:r>
            <a:r>
              <a:rPr lang="en-US" sz="1200">
                <a:solidFill>
                  <a:schemeClr val="dk1"/>
                </a:solidFill>
              </a:rPr>
              <a:t>” que se realizará el 7 y 8 de noviembre en Costa Rica.</a:t>
            </a:r>
            <a:endParaRPr sz="1200">
              <a:solidFill>
                <a:schemeClr val="dk1"/>
              </a:solidFill>
            </a:endParaRPr>
          </a:p>
          <a:p>
            <a:pPr marL="228600" marR="0" lvl="0" indent="-228600" algn="l" rtl="0">
              <a:lnSpc>
                <a:spcPct val="100000"/>
              </a:lnSpc>
              <a:spcBef>
                <a:spcPts val="33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Trabajo regional de </a:t>
            </a:r>
            <a:r>
              <a:rPr lang="en-US" sz="1100" b="1" i="0" u="none" strike="noStrike" cap="none">
                <a:solidFill>
                  <a:srgbClr val="000000"/>
                </a:solidFill>
                <a:latin typeface="Arial"/>
                <a:ea typeface="Arial"/>
                <a:cs typeface="Arial"/>
                <a:sym typeface="Arial"/>
              </a:rPr>
              <a:t>Seguimiento al flujo de financiamiento climático en América Latina y el Caribe </a:t>
            </a:r>
            <a:r>
              <a:rPr lang="en-US" sz="1100" b="0" i="0" u="none" strike="noStrike" cap="none">
                <a:solidFill>
                  <a:srgbClr val="000000"/>
                </a:solidFill>
                <a:latin typeface="Arial"/>
                <a:ea typeface="Arial"/>
                <a:cs typeface="Arial"/>
                <a:sym typeface="Arial"/>
              </a:rPr>
              <a:t>iniiado en 2014 en el marco de EUROCLIMA y que hemos continuado en EUROCLIMA+, así como también se han propiciado espacios de discusión de política pública sobre financiamiento verde con el involucramiento de los bancos nacionales y regionals de Desarrollo, como el realizado durante el Segundo día del Encuentro anual de Euroclima+ 2017 en Santiago.</a:t>
            </a:r>
            <a:endParaRPr/>
          </a:p>
          <a:p>
            <a:pPr marL="228600" marR="0" lvl="0" indent="-1587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1000" b="1">
                <a:solidFill>
                  <a:srgbClr val="0F5494"/>
                </a:solidFill>
                <a:latin typeface="Verdana"/>
                <a:ea typeface="Verdana"/>
                <a:cs typeface="Verdana"/>
                <a:sym typeface="Verdana"/>
              </a:rPr>
              <a:t>“</a:t>
            </a:r>
            <a:r>
              <a:rPr lang="en-US" sz="1000" b="1">
                <a:latin typeface="Verdana"/>
                <a:ea typeface="Verdana"/>
                <a:cs typeface="Verdana"/>
                <a:sym typeface="Verdana"/>
              </a:rPr>
              <a:t>Plataforma de asesoría sobre financiamiento climático”</a:t>
            </a:r>
            <a:endParaRPr sz="1000"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●Se está desarrollando una línea de trabajo para proveer asesoría a los países para mejorar el acceso a fuentes de financiamiento climático para la implementación de las NDCs.</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9" name="Google Shape;259;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Género:</a:t>
            </a:r>
            <a:r>
              <a:rPr lang="en-US" sz="1100" b="0" i="0" u="none" strike="noStrike" cap="none">
                <a:solidFill>
                  <a:srgbClr val="000000"/>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El componente está trabajando para avanzar en la transversalización del género en las políticas de cambio climático, concretamente Perú ha planteado el acompañamiento de EUROCLIMA+ para Transversalizar el enfoque de género en las medidas de adaptación y mitigación que están siendo identifacadas y priorizadas como Contribuciones Nacionalmente Determinadas </a:t>
            </a:r>
            <a:endParaRPr/>
          </a:p>
          <a:p>
            <a:pPr marL="0" marR="0" lvl="0" indent="0" algn="l" rtl="0">
              <a:lnSpc>
                <a:spcPct val="100000"/>
              </a:lnSpc>
              <a:spcBef>
                <a:spcPts val="33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8" name="Google Shape;26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30"/>
              </a:spcBef>
              <a:spcAft>
                <a:spcPts val="0"/>
              </a:spcAft>
              <a:buClr>
                <a:srgbClr val="000000"/>
              </a:buClr>
              <a:buSzPts val="1100"/>
              <a:buFont typeface="Arial"/>
              <a:buNone/>
            </a:pPr>
            <a:r>
              <a:rPr lang="en-US" b="1"/>
              <a:t>BREVE DESCRIPCIÓN DE LA LÍNEA DE TRABAJO: </a:t>
            </a:r>
            <a:r>
              <a:rPr lang="en-US" sz="1000">
                <a:solidFill>
                  <a:schemeClr val="dk1"/>
                </a:solidFill>
                <a:latin typeface="Calibri"/>
                <a:ea typeface="Calibri"/>
                <a:cs typeface="Calibri"/>
                <a:sym typeface="Calibri"/>
              </a:rPr>
              <a:t>Para promover la transición hacia modelos de desarrollo más sostenibles y resilientes al clima es clave contar con una sociedad implicada como conversamos ayer.  La ciudadanía juega tanto un rol de actor responsable, en la medida que es capaz de generar nuevos hábitos en su día a día; como de agente para promover y participar en el desarrollo de políticas que favorezcan el avance en la agenda del cambio climático. </a:t>
            </a:r>
            <a:endParaRPr sz="1000">
              <a:solidFill>
                <a:schemeClr val="dk1"/>
              </a:solidFill>
              <a:latin typeface="Calibri"/>
              <a:ea typeface="Calibri"/>
              <a:cs typeface="Calibri"/>
              <a:sym typeface="Calibri"/>
            </a:endParaRPr>
          </a:p>
          <a:p>
            <a:pPr marL="0" marR="0" lvl="0" indent="0" algn="l" rtl="0">
              <a:lnSpc>
                <a:spcPct val="100000"/>
              </a:lnSpc>
              <a:spcBef>
                <a:spcPts val="330"/>
              </a:spcBef>
              <a:spcAft>
                <a:spcPts val="0"/>
              </a:spcAft>
              <a:buClr>
                <a:srgbClr val="000000"/>
              </a:buClr>
              <a:buSzPts val="1100"/>
              <a:buFont typeface="Arial"/>
              <a:buNone/>
            </a:pPr>
            <a:r>
              <a:rPr lang="en-US" sz="1000">
                <a:solidFill>
                  <a:schemeClr val="dk1"/>
                </a:solidFill>
                <a:latin typeface="Calibri"/>
                <a:ea typeface="Calibri"/>
                <a:cs typeface="Calibri"/>
                <a:sym typeface="Calibri"/>
              </a:rPr>
              <a:t>Por eso EC+ propone trabajar en los ejes de Empoderamiento climático que reconoce el propio Acuerdo de París reconoce la relevancia de la educación, la formación, la sensibilización, participación del público, el acceso público a la información y cooperación.</a:t>
            </a:r>
            <a:endParaRPr sz="1000">
              <a:solidFill>
                <a:schemeClr val="dk1"/>
              </a:solidFill>
              <a:latin typeface="Calibri"/>
              <a:ea typeface="Calibri"/>
              <a:cs typeface="Calibri"/>
              <a:sym typeface="Calibri"/>
            </a:endParaRPr>
          </a:p>
          <a:p>
            <a:pPr marL="0" marR="0" lvl="0" indent="0" algn="l" rtl="0">
              <a:lnSpc>
                <a:spcPct val="100000"/>
              </a:lnSpc>
              <a:spcBef>
                <a:spcPts val="330"/>
              </a:spcBef>
              <a:spcAft>
                <a:spcPts val="0"/>
              </a:spcAft>
              <a:buClr>
                <a:srgbClr val="000000"/>
              </a:buClr>
              <a:buSzPts val="1100"/>
              <a:buFont typeface="Arial"/>
              <a:buNone/>
            </a:pPr>
            <a:endParaRPr b="1"/>
          </a:p>
          <a:p>
            <a:pPr marL="0" marR="0" lvl="0" indent="0" algn="l" rtl="0">
              <a:lnSpc>
                <a:spcPct val="100000"/>
              </a:lnSpc>
              <a:spcBef>
                <a:spcPts val="33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Educación: (Uruguay) </a:t>
            </a:r>
            <a:r>
              <a:rPr lang="en-US" sz="1100" b="0" i="1" u="none" strike="noStrike" cap="none">
                <a:solidFill>
                  <a:srgbClr val="000000"/>
                </a:solidFill>
                <a:latin typeface="Arial"/>
                <a:ea typeface="Arial"/>
                <a:cs typeface="Arial"/>
                <a:sym typeface="Arial"/>
              </a:rPr>
              <a:t>El objetivo es incrementar el conocimiento sobre los asuntos relativos al cambio climático  de varios sectores (graduados (técnicos y profesionales), población infantil y docentes de espacioscontactdo con varias estrategias y planes.</a:t>
            </a:r>
            <a:endParaRPr/>
          </a:p>
          <a:p>
            <a:pPr marL="0" marR="0" lvl="0" indent="0" algn="l" rtl="0">
              <a:lnSpc>
                <a:spcPct val="100000"/>
              </a:lnSpc>
              <a:spcBef>
                <a:spcPts val="330"/>
              </a:spcBef>
              <a:spcAft>
                <a:spcPts val="0"/>
              </a:spcAft>
              <a:buClr>
                <a:srgbClr val="000000"/>
              </a:buClr>
              <a:buSzPts val="1100"/>
              <a:buFont typeface="Arial"/>
              <a:buNone/>
            </a:pPr>
            <a:endParaRPr i="1"/>
          </a:p>
          <a:p>
            <a:pPr marL="0" marR="0" lvl="0" indent="0" algn="l" rtl="0">
              <a:lnSpc>
                <a:spcPct val="100000"/>
              </a:lnSpc>
              <a:spcBef>
                <a:spcPts val="330"/>
              </a:spcBef>
              <a:spcAft>
                <a:spcPts val="0"/>
              </a:spcAft>
              <a:buClr>
                <a:srgbClr val="000000"/>
              </a:buClr>
              <a:buSzPts val="1100"/>
              <a:buFont typeface="Arial"/>
              <a:buNone/>
            </a:pPr>
            <a:r>
              <a:rPr lang="en-US" b="1"/>
              <a:t>A nivel Regional </a:t>
            </a:r>
            <a:r>
              <a:rPr lang="en-US">
                <a:solidFill>
                  <a:schemeClr val="dk1"/>
                </a:solidFill>
              </a:rPr>
              <a:t>se está apoyando la </a:t>
            </a:r>
            <a:r>
              <a:rPr lang="en-US" b="1">
                <a:solidFill>
                  <a:schemeClr val="dk1"/>
                </a:solidFill>
              </a:rPr>
              <a:t>Incorporación del cambio climático en educación superior</a:t>
            </a:r>
            <a:r>
              <a:rPr lang="en-US">
                <a:solidFill>
                  <a:schemeClr val="dk1"/>
                </a:solidFill>
              </a:rPr>
              <a:t> (universitaria) compartiendo estudios publicados y los contenidos de los cursos realizados por CEPAL en el marco de EUROCLIMA a la Unión de Universidades de América Latina y el Caribe (UDUAL) y la Asociación de Facultades, Escuelas e Institutos de Economía de América Latina (AFEIAL).</a:t>
            </a:r>
            <a:endParaRPr>
              <a:solidFill>
                <a:schemeClr val="dk1"/>
              </a:solidFill>
            </a:endParaRPr>
          </a:p>
          <a:p>
            <a:pPr marL="0" marR="0" lvl="0" indent="0" algn="l" rtl="0">
              <a:lnSpc>
                <a:spcPct val="100000"/>
              </a:lnSpc>
              <a:spcBef>
                <a:spcPts val="330"/>
              </a:spcBef>
              <a:spcAft>
                <a:spcPts val="0"/>
              </a:spcAft>
              <a:buClr>
                <a:srgbClr val="000000"/>
              </a:buClr>
              <a:buSzPts val="1100"/>
              <a:buFont typeface="Arial"/>
              <a:buNone/>
            </a:pP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b="1">
                <a:solidFill>
                  <a:schemeClr val="dk1"/>
                </a:solidFill>
              </a:rPr>
              <a:t>Intercambio de conocimientos y experiencias</a:t>
            </a:r>
            <a:r>
              <a:rPr lang="en-US">
                <a:solidFill>
                  <a:schemeClr val="dk1"/>
                </a:solidFill>
              </a:rPr>
              <a:t>: Iniciativa regional en la que se pretende compartir (sur-sur) </a:t>
            </a:r>
            <a:r>
              <a:rPr lang="en-US" b="1">
                <a:solidFill>
                  <a:schemeClr val="dk1"/>
                </a:solidFill>
              </a:rPr>
              <a:t>La experiencia de Colombia en la construcción del Índice Municipal de Riesgo de Desastre ajustado por Capacidades</a:t>
            </a:r>
            <a:r>
              <a:rPr lang="en-US">
                <a:solidFill>
                  <a:schemeClr val="dk1"/>
                </a:solidFill>
              </a:rPr>
              <a:t>.</a:t>
            </a:r>
            <a:endParaRPr>
              <a:solidFill>
                <a:schemeClr val="dk1"/>
              </a:solidFill>
            </a:endParaRPr>
          </a:p>
          <a:p>
            <a:pPr marL="0" marR="0" lvl="0" indent="0" algn="l" rtl="0">
              <a:lnSpc>
                <a:spcPct val="100000"/>
              </a:lnSpc>
              <a:spcBef>
                <a:spcPts val="33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48621" y="4538153"/>
            <a:ext cx="5188960" cy="429930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5" name="Google Shape;285;p15:notes"/>
          <p:cNvSpPr>
            <a:spLocks noGrp="1" noRot="1" noChangeAspect="1"/>
          </p:cNvSpPr>
          <p:nvPr>
            <p:ph type="sldImg" idx="2"/>
          </p:nvPr>
        </p:nvSpPr>
        <p:spPr>
          <a:xfrm>
            <a:off x="58738" y="715963"/>
            <a:ext cx="6369050" cy="3582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1" name="Google Shape;29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6" name="Google Shape;106;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8" name="Google Shape;118;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3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Todas las agencias implementadoras del componente están efectuando iniciativas en el nivel regional. </a:t>
            </a:r>
            <a:endParaRPr/>
          </a:p>
          <a:p>
            <a:pPr marL="0" lvl="0" indent="0" algn="l" rtl="0">
              <a:spcBef>
                <a:spcPts val="330"/>
              </a:spcBef>
              <a:spcAft>
                <a:spcPts val="0"/>
              </a:spcAft>
              <a:buClr>
                <a:schemeClr val="dk1"/>
              </a:buClr>
              <a:buSzPts val="1100"/>
              <a:buFont typeface="Arial"/>
              <a:buNone/>
            </a:pPr>
            <a:r>
              <a:rPr lang="en-US" b="1">
                <a:solidFill>
                  <a:schemeClr val="dk1"/>
                </a:solidFill>
              </a:rPr>
              <a:t>Hasta la fecha, solamente la FIIAPP está efectuando asistencias directas a las demandas a nivel país, a través del mecanismo de la “Ficha de demanda”.</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33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Para poder responder mejor a las necesidades de los países, se propone que tanto FIIAPP como GIZ se enfocarán a las demandas a nivel país sobre la base de diferentes líneas de intervención y acciones regionales derivadas de dichas demandas. Los organismos de las Naciones Unidas (CEPAL y ONU Medio Ambiente) se enfocarán en el espacio regional. </a:t>
            </a:r>
            <a:endParaRPr/>
          </a:p>
          <a:p>
            <a:pPr marL="0" marR="0" lvl="0" indent="0" algn="l" rtl="0">
              <a:lnSpc>
                <a:spcPct val="100000"/>
              </a:lnSpc>
              <a:spcBef>
                <a:spcPts val="33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33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El CGC se encuentra en una fase de transición en la que busca establecer un nuevo mecanismo para identificar y responder a las demandas estratégicas de los países.</a:t>
            </a:r>
            <a:endParaRPr/>
          </a:p>
        </p:txBody>
      </p:sp>
      <p:sp>
        <p:nvSpPr>
          <p:cNvPr id="151" name="Google Shape;151;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Hasta la fecha, se han efectuado acciones a nivel país así como iniciativas regionales relacionadas con los temas que se muestran en la lámina y que son temas prioritarios sobre los que los países han solicitado apoyo. A su vez se han desarrollado acciones relacionadas con el diálogo de políticas a nivel del foro de ministros de medio ambiente, diálogos entre pares e intercambios regionales de funcionarios sobre distintas temáticas</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Tras poco más de un año desde el inicio de actividades del componente, las agencias implementadoras están identificando demandas, planificando e implementando acciones en todos estos temas. </a:t>
            </a: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200" b="1"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La metodología de implementación está basada en la orientación a la demanda de acuerdo a los temas priorizados en la región, lo que hace posible una planificación conjunta de acciones entre el componente de gobernanza climática y los países participantes.</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El proceso de trabajo consta de las siguientes fases: </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Identificación y priorización de la demanda </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Planificación de la acción</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Implementación</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Monitoreo y evaluación</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La identificación de la demanda es el punto más sensible de todo el proceso ya que requiere una revisión temática de las demandas específicas con los actores clave de distintos temas (a nivel nacional, por ejemplo, con puntos focales, Delegación de la UE) y a nivel regional, con el fin de asegurar que representa un reto o problema común a varios países y están en línea con la agenda regional</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 (</a:t>
            </a:r>
            <a:r>
              <a:rPr lang="en-US" sz="1200" b="0" i="0" u="sng" strike="noStrike" cap="none">
                <a:solidFill>
                  <a:schemeClr val="dk1"/>
                </a:solidFill>
                <a:latin typeface="Arial"/>
                <a:ea typeface="Arial"/>
                <a:cs typeface="Arial"/>
                <a:sym typeface="Arial"/>
              </a:rPr>
              <a:t>Criterios de priorización de la demanda</a:t>
            </a:r>
            <a:r>
              <a:rPr lang="en-US" sz="1200" b="0" i="0" u="none" strike="noStrike" cap="none">
                <a:solidFill>
                  <a:schemeClr val="dk1"/>
                </a:solidFill>
                <a:latin typeface="Arial"/>
                <a:ea typeface="Arial"/>
                <a:cs typeface="Arial"/>
                <a:sym typeface="Arial"/>
              </a:rPr>
              <a:t>: relevancia, impacto, adecuación, oportunidad, basada en resultados, idoneidad, sostenibilidad, dimensión regional, valor añadido al programa)</a:t>
            </a:r>
            <a:endParaRPr/>
          </a:p>
          <a:p>
            <a:pPr marL="457200" marR="0" lvl="0" indent="-228600" algn="l" rtl="0">
              <a:lnSpc>
                <a:spcPct val="100000"/>
              </a:lnSpc>
              <a:spcBef>
                <a:spcPts val="0"/>
              </a:spcBef>
              <a:spcAft>
                <a:spcPts val="0"/>
              </a:spcAft>
              <a:buClr>
                <a:srgbClr val="000000"/>
              </a:buClr>
              <a:buSzPts val="11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Algunas de las herramientas y enfoques metodológicos que el componente de gobernanza climática utilizará son: (</a:t>
            </a:r>
            <a:r>
              <a:rPr lang="en-US" sz="1200" b="1" i="0" u="none" strike="noStrike" cap="none">
                <a:solidFill>
                  <a:schemeClr val="dk1"/>
                </a:solidFill>
                <a:latin typeface="Arial"/>
                <a:ea typeface="Arial"/>
                <a:cs typeface="Arial"/>
                <a:sym typeface="Arial"/>
              </a:rPr>
              <a:t>Nota: </a:t>
            </a:r>
            <a:r>
              <a:rPr lang="en-US" sz="1200" b="0" i="0" u="none" strike="noStrike" cap="none">
                <a:solidFill>
                  <a:schemeClr val="dk1"/>
                </a:solidFill>
                <a:latin typeface="Arial"/>
                <a:ea typeface="Arial"/>
                <a:cs typeface="Arial"/>
                <a:sym typeface="Arial"/>
              </a:rPr>
              <a:t>ver en diapositiva)</a:t>
            </a:r>
            <a:endParaRPr/>
          </a:p>
          <a:p>
            <a:pPr marL="457200" marR="0" lvl="0" indent="-228600" algn="l" rtl="0">
              <a:lnSpc>
                <a:spcPct val="100000"/>
              </a:lnSpc>
              <a:spcBef>
                <a:spcPts val="0"/>
              </a:spcBef>
              <a:spcAft>
                <a:spcPts val="0"/>
              </a:spcAft>
              <a:buClr>
                <a:srgbClr val="000000"/>
              </a:buClr>
              <a:buSzPts val="1100"/>
              <a:buFont typeface="Arial"/>
              <a:buNone/>
            </a:pPr>
            <a:endParaRPr sz="1200" b="1" i="0" u="none" strike="noStrike" cap="none">
              <a:solidFill>
                <a:schemeClr val="dk1"/>
              </a:solidFill>
              <a:latin typeface="Arial"/>
              <a:ea typeface="Arial"/>
              <a:cs typeface="Arial"/>
              <a:sym typeface="Arial"/>
            </a:endParaRPr>
          </a:p>
        </p:txBody>
      </p:sp>
      <p:sp>
        <p:nvSpPr>
          <p:cNvPr id="158" name="Google Shape;158;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n-US" sz="1050">
                <a:solidFill>
                  <a:srgbClr val="283592"/>
                </a:solidFill>
                <a:latin typeface="Calibri"/>
                <a:ea typeface="Calibri"/>
                <a:cs typeface="Calibri"/>
                <a:sym typeface="Calibri"/>
              </a:rPr>
              <a:t>EUROCLIMA+ contribuye a desarrollar y mejorar la legislación climática, fortalecer la institucionalidad y políticas climáticas y a diseñar nuevas estrategias y planes sectoriales en América Latina, que son clave para la implementación efectiva de las NDCs y el cumplimiento del Acuerdo de París.</a:t>
            </a:r>
            <a:endParaRPr sz="1050">
              <a:solidFill>
                <a:srgbClr val="283592"/>
              </a:solidFill>
              <a:latin typeface="Calibri"/>
              <a:ea typeface="Calibri"/>
              <a:cs typeface="Calibri"/>
              <a:sym typeface="Calibri"/>
            </a:endParaRPr>
          </a:p>
          <a:p>
            <a:pPr marL="457200" lvl="0" indent="0" algn="just" rtl="0">
              <a:spcBef>
                <a:spcPts val="600"/>
              </a:spcBef>
              <a:spcAft>
                <a:spcPts val="0"/>
              </a:spcAft>
              <a:buNone/>
            </a:pPr>
            <a:endParaRPr sz="1050">
              <a:solidFill>
                <a:srgbClr val="283592"/>
              </a:solidFill>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Algunas de las acciones más importantes que se están apoyando en este tema son: </a:t>
            </a:r>
            <a:endParaRPr/>
          </a:p>
          <a:p>
            <a:pPr marL="457200" marR="0" lvl="0" indent="-22860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200" b="1" i="0" u="none" strike="noStrike" cap="none">
                <a:solidFill>
                  <a:schemeClr val="dk1"/>
                </a:solidFill>
                <a:latin typeface="Arial"/>
                <a:ea typeface="Arial"/>
                <a:cs typeface="Arial"/>
                <a:sym typeface="Arial"/>
              </a:rPr>
              <a:t>Nacionales</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sng" strike="noStrike" cap="none">
                <a:solidFill>
                  <a:schemeClr val="dk1"/>
                </a:solidFill>
                <a:latin typeface="Arial"/>
                <a:ea typeface="Arial"/>
                <a:cs typeface="Arial"/>
                <a:sym typeface="Arial"/>
              </a:rPr>
              <a:t>Marcos regulatorios:</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Código orgánico del ambiente (Ecuador)</a:t>
            </a:r>
            <a:endParaRPr/>
          </a:p>
          <a:p>
            <a:pPr marL="914400" marR="0" lvl="1"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Nombre de la acción:</a:t>
            </a:r>
            <a:r>
              <a:rPr lang="en-US" sz="1200" b="0" i="0" u="none" strike="noStrike" cap="none">
                <a:solidFill>
                  <a:schemeClr val="dk1"/>
                </a:solidFill>
                <a:latin typeface="Arial"/>
                <a:ea typeface="Arial"/>
                <a:cs typeface="Arial"/>
                <a:sym typeface="Arial"/>
              </a:rPr>
              <a:t> Desarrollo de la normativa secundaria en el marco del Código Orgánico Ambiental (COA) y fortalecimiento de capacidades para aplicarla debidamente.</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NDC adaptación (Ecuador)</a:t>
            </a:r>
            <a:endParaRPr/>
          </a:p>
          <a:p>
            <a:pPr marL="914400" marR="0" lvl="1"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Nombre de la acción:</a:t>
            </a:r>
            <a:r>
              <a:rPr lang="en-US" sz="1200" b="0" i="0" u="none" strike="noStrike" cap="none">
                <a:solidFill>
                  <a:schemeClr val="dk1"/>
                </a:solidFill>
                <a:latin typeface="Arial"/>
                <a:ea typeface="Arial"/>
                <a:cs typeface="Arial"/>
                <a:sym typeface="Arial"/>
              </a:rPr>
              <a:t> Apoyo a los procesos de formulación y planificación de la NDC para adaptación de Ecuador.</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Ley marco de CC (Chile)</a:t>
            </a:r>
            <a:endParaRPr/>
          </a:p>
          <a:p>
            <a:pPr marL="914400" marR="0" lvl="1"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Nombre de la acción: </a:t>
            </a:r>
            <a:r>
              <a:rPr lang="en-US" sz="1200" b="0" i="0" u="none" strike="noStrike" cap="none">
                <a:solidFill>
                  <a:schemeClr val="dk1"/>
                </a:solidFill>
                <a:latin typeface="Arial"/>
                <a:ea typeface="Arial"/>
                <a:cs typeface="Arial"/>
                <a:sym typeface="Arial"/>
              </a:rPr>
              <a:t>Elaboración de proyecto de ley de cambio climático para Chile: Incorporación de la gobernanza subnacional</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Política nacional de CC (Panamá)</a:t>
            </a:r>
            <a:endParaRPr/>
          </a:p>
          <a:p>
            <a:pPr marL="914400" marR="0" lvl="1"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Nombre de la acción:</a:t>
            </a:r>
            <a:r>
              <a:rPr lang="en-US" sz="1200" b="0" i="0" u="none" strike="noStrike" cap="none">
                <a:solidFill>
                  <a:schemeClr val="dk1"/>
                </a:solidFill>
                <a:latin typeface="Arial"/>
                <a:ea typeface="Arial"/>
                <a:cs typeface="Arial"/>
                <a:sym typeface="Arial"/>
              </a:rPr>
              <a:t> Modernización de la Política Nacional de Cambio Climático 2007 de Panamá.</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200" b="1"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200" b="1" i="0" u="none" strike="noStrike" cap="none">
                <a:solidFill>
                  <a:schemeClr val="dk1"/>
                </a:solidFill>
                <a:latin typeface="Arial"/>
                <a:ea typeface="Arial"/>
                <a:cs typeface="Arial"/>
                <a:sym typeface="Arial"/>
              </a:rPr>
              <a:t>Estrategias planes sectoriales</a:t>
            </a:r>
            <a:r>
              <a:rPr lang="en-US" sz="1200" b="0" i="0" u="none" strike="noStrike" cap="none">
                <a:solidFill>
                  <a:schemeClr val="dk1"/>
                </a:solidFill>
                <a:latin typeface="Arial"/>
                <a:ea typeface="Arial"/>
                <a:cs typeface="Arial"/>
                <a:sym typeface="Arial"/>
              </a:rPr>
              <a:t> </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 </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sng" strike="noStrike" cap="none">
                <a:solidFill>
                  <a:schemeClr val="dk1"/>
                </a:solidFill>
                <a:latin typeface="Arial"/>
                <a:ea typeface="Arial"/>
                <a:cs typeface="Arial"/>
                <a:sym typeface="Arial"/>
              </a:rPr>
              <a:t>Ganadería</a:t>
            </a:r>
            <a:r>
              <a:rPr lang="en-US" sz="1200" b="0" i="0" u="none" strike="noStrike" cap="none">
                <a:solidFill>
                  <a:schemeClr val="dk1"/>
                </a:solidFill>
                <a:latin typeface="Arial"/>
                <a:ea typeface="Arial"/>
                <a:cs typeface="Arial"/>
                <a:sym typeface="Arial"/>
              </a:rPr>
              <a:t>: Salta (Argentina)</a:t>
            </a:r>
            <a:endParaRPr/>
          </a:p>
          <a:p>
            <a:pPr marL="914400" marR="0" lvl="1"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Nombre de la acción:</a:t>
            </a:r>
            <a:r>
              <a:rPr lang="en-US" sz="1200" b="0" i="0" u="none" strike="noStrike" cap="none">
                <a:solidFill>
                  <a:schemeClr val="dk1"/>
                </a:solidFill>
                <a:latin typeface="Arial"/>
                <a:ea typeface="Arial"/>
                <a:cs typeface="Arial"/>
                <a:sym typeface="Arial"/>
              </a:rPr>
              <a:t> Elaboración de un Plan Provincial de Identificación de Medidas de Reducción de Emisiones de Gases de Efecto Invernadero (GEI) en el Sector Ganadero de la Provincia de Salta</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 </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sng" strike="noStrike" cap="none">
                <a:solidFill>
                  <a:schemeClr val="dk1"/>
                </a:solidFill>
                <a:latin typeface="Arial"/>
                <a:ea typeface="Arial"/>
                <a:cs typeface="Arial"/>
                <a:sym typeface="Arial"/>
              </a:rPr>
              <a:t>Impactos adversos del cambio climático (Uruguay)</a:t>
            </a:r>
            <a:endParaRPr/>
          </a:p>
          <a:p>
            <a:pPr marL="914400" marR="0" lvl="1"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Nombre de la acción:</a:t>
            </a:r>
            <a:r>
              <a:rPr lang="en-US" sz="1200" b="0" i="0" u="none" strike="noStrike" cap="none">
                <a:solidFill>
                  <a:schemeClr val="dk1"/>
                </a:solidFill>
                <a:latin typeface="Arial"/>
                <a:ea typeface="Arial"/>
                <a:cs typeface="Arial"/>
                <a:sym typeface="Arial"/>
              </a:rPr>
              <a:t> Desarrollo de un Reporte Nacional sobre Impactos adversos del cambio climático en Uruguay</a:t>
            </a:r>
            <a:endParaRPr/>
          </a:p>
          <a:p>
            <a:pPr marL="457200" marR="0" lvl="0" indent="-228600" algn="l" rtl="0">
              <a:lnSpc>
                <a:spcPct val="100000"/>
              </a:lnSpc>
              <a:spcBef>
                <a:spcPts val="0"/>
              </a:spcBef>
              <a:spcAft>
                <a:spcPts val="0"/>
              </a:spcAft>
              <a:buClr>
                <a:srgbClr val="000000"/>
              </a:buClr>
              <a:buSzPts val="1100"/>
              <a:buFont typeface="Arial"/>
              <a:buNone/>
            </a:pPr>
            <a:endParaRPr sz="1200" b="0" i="0" u="sng"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sng" strike="noStrike" cap="none">
                <a:solidFill>
                  <a:schemeClr val="dk1"/>
                </a:solidFill>
                <a:latin typeface="Arial"/>
                <a:ea typeface="Arial"/>
                <a:cs typeface="Arial"/>
                <a:sym typeface="Arial"/>
              </a:rPr>
              <a:t>Patentes verdes</a:t>
            </a:r>
            <a:r>
              <a:rPr lang="en-US" sz="1200" b="0" i="0" u="none" strike="noStrike" cap="none">
                <a:solidFill>
                  <a:schemeClr val="dk1"/>
                </a:solidFill>
                <a:latin typeface="Arial"/>
                <a:ea typeface="Arial"/>
                <a:cs typeface="Arial"/>
                <a:sym typeface="Arial"/>
              </a:rPr>
              <a:t>: Brasil</a:t>
            </a:r>
            <a:endParaRPr/>
          </a:p>
          <a:p>
            <a:pPr marL="914400" marR="0" lvl="1"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Nombre de la acción: </a:t>
            </a:r>
            <a:r>
              <a:rPr lang="en-US" sz="1200" b="0" i="0" u="none" strike="noStrike" cap="none">
                <a:solidFill>
                  <a:schemeClr val="dk1"/>
                </a:solidFill>
                <a:latin typeface="Arial"/>
                <a:ea typeface="Arial"/>
                <a:cs typeface="Arial"/>
                <a:sym typeface="Arial"/>
              </a:rPr>
              <a:t>Promoción y concesión de patentes verdes como mecanismo para dar respuesta a los compromisos adquiridos por Brasil a través del Acuerdo de París (NDC).</a:t>
            </a:r>
            <a:endParaRPr/>
          </a:p>
          <a:p>
            <a:pPr marL="457200" marR="0" lvl="0" indent="-22860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200" b="1" i="0" u="none" strike="noStrike" cap="none">
                <a:solidFill>
                  <a:schemeClr val="dk1"/>
                </a:solidFill>
                <a:latin typeface="Arial"/>
                <a:ea typeface="Arial"/>
                <a:cs typeface="Arial"/>
                <a:sym typeface="Arial"/>
              </a:rPr>
              <a:t>Regional </a:t>
            </a:r>
            <a:endParaRPr/>
          </a:p>
          <a:p>
            <a:pPr marL="0" marR="0" lvl="0" indent="0" algn="l" rtl="0">
              <a:lnSpc>
                <a:spcPct val="100000"/>
              </a:lnSpc>
              <a:spcBef>
                <a:spcPts val="360"/>
              </a:spcBef>
              <a:spcAft>
                <a:spcPts val="0"/>
              </a:spcAft>
              <a:buClr>
                <a:schemeClr val="dk1"/>
              </a:buClr>
              <a:buSzPts val="1200"/>
              <a:buFont typeface="Arial"/>
              <a:buNone/>
            </a:pPr>
            <a:r>
              <a:rPr lang="en-US" sz="1200" b="0" i="0" u="sng" strike="noStrike" cap="none">
                <a:solidFill>
                  <a:schemeClr val="dk1"/>
                </a:solidFill>
                <a:latin typeface="Arial"/>
                <a:ea typeface="Arial"/>
                <a:cs typeface="Arial"/>
                <a:sym typeface="Arial"/>
              </a:rPr>
              <a:t>Movilidad Eléctrica: </a:t>
            </a:r>
            <a:r>
              <a:rPr lang="en-US" sz="1200" b="0" i="0" u="none" strike="noStrike" cap="none">
                <a:solidFill>
                  <a:schemeClr val="dk1"/>
                </a:solidFill>
                <a:latin typeface="Arial"/>
                <a:ea typeface="Arial"/>
                <a:cs typeface="Arial"/>
                <a:sym typeface="Arial"/>
              </a:rPr>
              <a:t>Estrategias nacionales de movilidad eléctrica en Argentina y Panamá</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sng" strike="noStrike" cap="none">
                <a:solidFill>
                  <a:schemeClr val="dk1"/>
                </a:solidFill>
                <a:latin typeface="Arial"/>
                <a:ea typeface="Arial"/>
                <a:cs typeface="Arial"/>
                <a:sym typeface="Arial"/>
              </a:rPr>
              <a:t>Adaptación basada en ecosistemas</a:t>
            </a:r>
            <a:r>
              <a:rPr lang="en-US" sz="1200" b="0" i="0" u="none" strike="noStrike" cap="none">
                <a:solidFill>
                  <a:schemeClr val="dk1"/>
                </a:solidFill>
                <a:latin typeface="Arial"/>
                <a:ea typeface="Arial"/>
                <a:cs typeface="Arial"/>
                <a:sym typeface="Arial"/>
              </a:rPr>
              <a:t>:  Desarrollo y apoyo de iniciativas de adaptación basada en ecosistemas que contribuya a la implementación de la Agenda Estratégica de Adaptación al cambio climático y en procesos de planificación urbana </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Montañas</a:t>
            </a:r>
            <a:r>
              <a:rPr lang="en-US" sz="1200" b="0" i="0" u="none" strike="noStrike" cap="none">
                <a:solidFill>
                  <a:schemeClr val="dk1"/>
                </a:solidFill>
                <a:latin typeface="Arial"/>
                <a:ea typeface="Arial"/>
                <a:cs typeface="Arial"/>
                <a:sym typeface="Arial"/>
              </a:rPr>
              <a:t>: Venezuela, Colombia, Ecuador, Peru, Bolivia, Chile y Argentina</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1" u="none" strike="noStrike" cap="none">
                <a:solidFill>
                  <a:schemeClr val="dk1"/>
                </a:solidFill>
                <a:latin typeface="Arial"/>
                <a:ea typeface="Arial"/>
                <a:cs typeface="Arial"/>
                <a:sym typeface="Arial"/>
              </a:rPr>
              <a:t>Ciudades</a:t>
            </a:r>
            <a:r>
              <a:rPr lang="en-US" sz="1200" b="0" i="0" u="none" strike="noStrike" cap="none">
                <a:solidFill>
                  <a:schemeClr val="dk1"/>
                </a:solidFill>
                <a:latin typeface="Arial"/>
                <a:ea typeface="Arial"/>
                <a:cs typeface="Arial"/>
                <a:sym typeface="Arial"/>
              </a:rPr>
              <a:t>: México y regional</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9" name="Google Shape;219;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600"/>
              </a:spcBef>
              <a:spcAft>
                <a:spcPts val="0"/>
              </a:spcAft>
              <a:buClr>
                <a:schemeClr val="dk1"/>
              </a:buClr>
              <a:buSzPts val="1100"/>
              <a:buFont typeface="Arial"/>
              <a:buNone/>
            </a:pPr>
            <a:r>
              <a:rPr lang="en-US" sz="1050">
                <a:solidFill>
                  <a:schemeClr val="dk1"/>
                </a:solidFill>
                <a:latin typeface="Calibri"/>
                <a:ea typeface="Calibri"/>
                <a:cs typeface="Calibri"/>
                <a:sym typeface="Calibri"/>
              </a:rPr>
              <a:t>El CGC apoya a los países en el reto global sobre cómo realizar el monitoreo y evaluación de las NDCs y las políticas climáticas de manera integrada y, principalmente, cómo utilizar después los resultados para la toma de decisiones, la mejora de las políticas públicas y la transparencia en la rendición de cuentas.</a:t>
            </a:r>
            <a:endParaRPr sz="105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200"/>
              <a:buFont typeface="Arial"/>
              <a:buNone/>
            </a:pPr>
            <a:endParaRPr sz="1200" b="1"/>
          </a:p>
          <a:p>
            <a:pPr marL="0" marR="0" lvl="0" indent="0" algn="l" rtl="0">
              <a:lnSpc>
                <a:spcPct val="100000"/>
              </a:lnSpc>
              <a:spcBef>
                <a:spcPts val="36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Acciones nacionales</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El Salvador:</a:t>
            </a:r>
            <a:r>
              <a:rPr lang="en-US" sz="1200" b="0" i="0" u="none" strike="noStrike" cap="none">
                <a:solidFill>
                  <a:srgbClr val="000000"/>
                </a:solidFill>
                <a:latin typeface="Arial"/>
                <a:ea typeface="Arial"/>
                <a:cs typeface="Arial"/>
                <a:sym typeface="Arial"/>
              </a:rPr>
              <a:t> Definición de indicadores para el monitoreo y reporte de avance de implementación de las Contribuciones Nacionalmente Determinadas (NDCs)</a:t>
            </a:r>
            <a:endParaRPr/>
          </a:p>
          <a:p>
            <a:pPr marL="0" marR="0" lvl="0" indent="0" algn="l" rtl="0">
              <a:lnSpc>
                <a:spcPct val="100000"/>
              </a:lnSpc>
              <a:spcBef>
                <a:spcPts val="36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Costa Rica: </a:t>
            </a:r>
            <a:r>
              <a:rPr lang="en-US" sz="1200" b="0" i="0" u="none" strike="noStrike" cap="none">
                <a:solidFill>
                  <a:srgbClr val="000000"/>
                </a:solidFill>
                <a:latin typeface="Arial"/>
                <a:ea typeface="Arial"/>
                <a:cs typeface="Arial"/>
                <a:sym typeface="Arial"/>
              </a:rPr>
              <a:t>Seguimiento y evaluación de la Política Nacional de Adaptación al Cambio Climático</a:t>
            </a:r>
            <a:endParaRPr/>
          </a:p>
          <a:p>
            <a:pPr marL="0" marR="0" lvl="0" indent="0" algn="l" rtl="0">
              <a:lnSpc>
                <a:spcPct val="100000"/>
              </a:lnSpc>
              <a:spcBef>
                <a:spcPts val="36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Chile:</a:t>
            </a:r>
            <a:r>
              <a:rPr lang="en-US" sz="1200" b="0" i="0" u="none" strike="noStrike" cap="none">
                <a:solidFill>
                  <a:srgbClr val="000000"/>
                </a:solidFill>
                <a:latin typeface="Arial"/>
                <a:ea typeface="Arial"/>
                <a:cs typeface="Arial"/>
                <a:sym typeface="Arial"/>
              </a:rPr>
              <a:t> Sistema de monitoreo de los avances del Plan de Acción Nacional de Cambio climático 2017-2022</a:t>
            </a:r>
            <a:endParaRPr/>
          </a:p>
          <a:p>
            <a:pPr marL="0" marR="0" lvl="0" indent="0" algn="l" rtl="0">
              <a:lnSpc>
                <a:spcPct val="100000"/>
              </a:lnSpc>
              <a:spcBef>
                <a:spcPts val="36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Uruguay:</a:t>
            </a:r>
            <a:r>
              <a:rPr lang="en-US" sz="1200" b="0" i="0" u="none" strike="noStrike" cap="none">
                <a:solidFill>
                  <a:srgbClr val="000000"/>
                </a:solidFill>
                <a:latin typeface="Arial"/>
                <a:ea typeface="Arial"/>
                <a:cs typeface="Arial"/>
                <a:sym typeface="Arial"/>
              </a:rPr>
              <a:t> M&amp;E de medidas de mitigación y adaptación en el marco de la Política Nacional sobre Cambio Climático</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r>
              <a:rPr lang="en-US" sz="1100" b="1" i="0" u="none" strike="noStrike" cap="none">
                <a:solidFill>
                  <a:srgbClr val="000000"/>
                </a:solidFill>
                <a:latin typeface="Arial"/>
                <a:ea typeface="Arial"/>
                <a:cs typeface="Arial"/>
                <a:sym typeface="Arial"/>
              </a:rPr>
              <a:t>Colombia: </a:t>
            </a:r>
            <a:r>
              <a:rPr lang="en-US" sz="1100" b="0" i="0" u="none" strike="noStrike" cap="none">
                <a:solidFill>
                  <a:srgbClr val="000000"/>
                </a:solidFill>
                <a:latin typeface="Arial"/>
                <a:ea typeface="Arial"/>
                <a:cs typeface="Arial"/>
                <a:sym typeface="Arial"/>
              </a:rPr>
              <a:t>Contribuir al diseño del sistema de monitoreo y evaluación de la Política Nacional de Cambio Climático</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Iniciativas regionales</a:t>
            </a:r>
            <a:endParaRPr/>
          </a:p>
          <a:p>
            <a:pPr marL="0" marR="0" lvl="0" indent="0" algn="l" rtl="0">
              <a:lnSpc>
                <a:spcPct val="100000"/>
              </a:lnSpc>
              <a:spcBef>
                <a:spcPts val="33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Comunidad de práctica de monitoreo y evaluación de políticas climáticas: Ya se han realizado varias sesiones, una presencial en Santiago de Chile en Agosto</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También se está trabajando en el monitoreo de la implementación de las NDCs e identificación de las tasas de descarbonización requeridas para cumplir con las NDCs a nivel nacional, regional y por sectores</a:t>
            </a:r>
            <a:endParaRPr sz="11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457200" marR="0" lvl="0" indent="-298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MERCOSUR: </a:t>
            </a:r>
            <a:r>
              <a:rPr lang="en-US" sz="1100" b="0" i="0" u="none" strike="noStrike" cap="none">
                <a:solidFill>
                  <a:srgbClr val="000000"/>
                </a:solidFill>
                <a:latin typeface="Arial"/>
                <a:ea typeface="Arial"/>
                <a:cs typeface="Arial"/>
                <a:sym typeface="Arial"/>
              </a:rPr>
              <a:t>Identificación de un conjunto de indicadores del MERCOSUR, sobre adaptación al cambio climático relacionado al ODS 13, relacionados a efectos adversos del cambio climático que afecten el ambiente urbano y sus poblaciones. </a:t>
            </a:r>
            <a:endParaRPr sz="11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457200" lvl="0" indent="-298450" algn="l" rtl="0">
              <a:lnSpc>
                <a:spcPct val="115000"/>
              </a:lnSpc>
              <a:spcBef>
                <a:spcPts val="0"/>
              </a:spcBef>
              <a:spcAft>
                <a:spcPts val="0"/>
              </a:spcAft>
              <a:buClr>
                <a:srgbClr val="000000"/>
              </a:buClr>
              <a:buSzPts val="1100"/>
              <a:buFont typeface="Arial"/>
              <a:buChar char="●"/>
            </a:pPr>
            <a:r>
              <a:rPr lang="en-US"/>
              <a:t>Capacitación M&amp;E Adaptación: Se está preparando un curso para fortalecer las capacidades para el monitoreo y evaluación de la adaptación al cambio climático.</a:t>
            </a:r>
            <a:endParaRPr/>
          </a:p>
          <a:p>
            <a:pPr marL="457200" marR="0" lvl="0" indent="0" algn="l" rtl="0">
              <a:lnSpc>
                <a:spcPct val="100000"/>
              </a:lnSpc>
              <a:spcBef>
                <a:spcPts val="0"/>
              </a:spcBef>
              <a:spcAft>
                <a:spcPts val="0"/>
              </a:spcAft>
              <a:buNone/>
            </a:pP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 name="Google Shape;23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a:solidFill>
                  <a:schemeClr val="dk1"/>
                </a:solidFill>
              </a:rPr>
              <a:t>En regiones altamente vulnerables al cambio climático, como América Latina, es muy importante contar con información climática detallada y de calidad para poder hacer planificaciones políticamente inteligentes en relación al riesgo e impactos climáticos. Por ello el CGC apoya la generación de escenarios climáticos regionalizados en varios países de la región, con base en las indicaciones del IPCC, fortalecimiento a los servicios meteorológicos nacionales según sus necesidades.</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En relación a los </a:t>
            </a:r>
            <a:r>
              <a:rPr lang="en-US" sz="1200" b="1" i="0" u="none" strike="noStrike" cap="none">
                <a:solidFill>
                  <a:schemeClr val="dk1"/>
                </a:solidFill>
                <a:latin typeface="Arial"/>
                <a:ea typeface="Arial"/>
                <a:cs typeface="Arial"/>
                <a:sym typeface="Arial"/>
              </a:rPr>
              <a:t>SERVICIOS CLIMÁTICOS</a:t>
            </a:r>
            <a:r>
              <a:rPr lang="en-US" sz="1200" b="0" i="0" u="none" strike="noStrike" cap="none">
                <a:solidFill>
                  <a:schemeClr val="dk1"/>
                </a:solidFill>
                <a:latin typeface="Arial"/>
                <a:ea typeface="Arial"/>
                <a:cs typeface="Arial"/>
                <a:sym typeface="Arial"/>
              </a:rPr>
              <a:t> se está trabajando en la generación de escenarios climáticos regionalizados en:</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 Centroamérica (Guatemala, El Salvador, Honduras, Costa Rica, Panamá) </a:t>
            </a:r>
            <a:endParaRPr/>
          </a:p>
          <a:p>
            <a:pPr marL="457200" marR="0" lvl="0" indent="-298450" algn="l" rtl="0">
              <a:lnSpc>
                <a:spcPct val="100000"/>
              </a:lnSpc>
              <a:spcBef>
                <a:spcPts val="0"/>
              </a:spcBef>
              <a:spcAft>
                <a:spcPts val="0"/>
              </a:spcAft>
              <a:buClr>
                <a:srgbClr val="000000"/>
              </a:buClr>
              <a:buSzPts val="1100"/>
              <a:buFont typeface="Arial"/>
              <a:buChar char="●"/>
            </a:pPr>
            <a:r>
              <a:rPr lang="en-US" sz="1200" b="0" i="0" u="none" strike="noStrike" cap="none">
                <a:solidFill>
                  <a:schemeClr val="dk1"/>
                </a:solidFill>
                <a:latin typeface="Arial"/>
                <a:ea typeface="Arial"/>
                <a:cs typeface="Arial"/>
                <a:sym typeface="Arial"/>
              </a:rPr>
              <a:t>Venezuela</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42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t>
            </a:r>
            <a:r>
              <a:rPr lang="en-US" sz="1200" b="1" i="1" u="none" strike="noStrike" cap="none">
                <a:solidFill>
                  <a:srgbClr val="000000"/>
                </a:solidFill>
                <a:latin typeface="Arial"/>
                <a:ea typeface="Arial"/>
                <a:cs typeface="Arial"/>
                <a:sym typeface="Arial"/>
              </a:rPr>
              <a:t>Objetivo general:</a:t>
            </a:r>
            <a:r>
              <a:rPr lang="en-US" sz="1200" b="0" i="1" u="none" strike="noStrike" cap="none">
                <a:solidFill>
                  <a:srgbClr val="000000"/>
                </a:solidFill>
                <a:latin typeface="Arial"/>
                <a:ea typeface="Arial"/>
                <a:cs typeface="Arial"/>
                <a:sym typeface="Arial"/>
              </a:rPr>
              <a:t> </a:t>
            </a:r>
            <a:r>
              <a:rPr lang="en-US" sz="1400" b="0" i="1" u="none" strike="noStrike" cap="none">
                <a:solidFill>
                  <a:srgbClr val="000000"/>
                </a:solidFill>
                <a:latin typeface="Arial"/>
                <a:ea typeface="Arial"/>
                <a:cs typeface="Arial"/>
                <a:sym typeface="Arial"/>
              </a:rPr>
              <a:t>Disponer de escenarios climáticos regionalizados específicos para la región centroamericana con la resolución suficiente para que sea una información útil para los diferentes sectores socioeconómicos con objeto de que puedan planificar medidas de adaptación.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 name="Google Shape;240;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79" name="Google Shape;79;p1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lt1"/>
              </a:buClr>
              <a:buSzPts val="3200"/>
              <a:buFont typeface="Verdana"/>
              <a:buNone/>
              <a:defRPr sz="3200" b="0" i="1" u="none" strike="noStrike" cap="none">
                <a:solidFill>
                  <a:srgbClr val="0F5494"/>
                </a:solidFill>
                <a:latin typeface="Verdana"/>
                <a:ea typeface="Verdana"/>
                <a:cs typeface="Verdana"/>
                <a:sym typeface="Verdana"/>
              </a:defRPr>
            </a:lvl1pPr>
            <a:lvl2pPr marR="0" lvl="1" algn="l" rtl="0">
              <a:spcBef>
                <a:spcPts val="560"/>
              </a:spcBef>
              <a:spcAft>
                <a:spcPts val="0"/>
              </a:spcAft>
              <a:buClr>
                <a:srgbClr val="009FBA"/>
              </a:buClr>
              <a:buSzPts val="2800"/>
              <a:buFont typeface="Verdana"/>
              <a:buNone/>
              <a:defRPr sz="2800" b="1" i="0" u="none" strike="noStrike" cap="none">
                <a:solidFill>
                  <a:srgbClr val="0F5494"/>
                </a:solidFill>
                <a:latin typeface="Verdana"/>
                <a:ea typeface="Verdana"/>
                <a:cs typeface="Verdana"/>
                <a:sym typeface="Verdana"/>
              </a:defRPr>
            </a:lvl2pPr>
            <a:lvl3pPr marR="0" lvl="2" algn="l" rtl="0">
              <a:spcBef>
                <a:spcPts val="480"/>
              </a:spcBef>
              <a:spcAft>
                <a:spcPts val="0"/>
              </a:spcAft>
              <a:buClr>
                <a:srgbClr val="0F5494"/>
              </a:buClr>
              <a:buSzPts val="2400"/>
              <a:buFont typeface="Verdana"/>
              <a:buNone/>
              <a:defRPr sz="2400" b="0" i="0" u="none" strike="noStrike" cap="none">
                <a:solidFill>
                  <a:srgbClr val="0F5494"/>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0" name="Google Shape;80;p1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1"/>
              </a:buClr>
              <a:buSzPts val="1400"/>
              <a:buFont typeface="Verdana"/>
              <a:buNone/>
              <a:defRPr sz="1400" b="0" i="1" u="none" strike="noStrike" cap="none">
                <a:solidFill>
                  <a:srgbClr val="0F5494"/>
                </a:solidFill>
                <a:latin typeface="Verdana"/>
                <a:ea typeface="Verdana"/>
                <a:cs typeface="Verdana"/>
                <a:sym typeface="Verdana"/>
              </a:defRPr>
            </a:lvl1pPr>
            <a:lvl2pPr marL="914400" marR="0" lvl="1" indent="-228600" algn="l" rtl="0">
              <a:spcBef>
                <a:spcPts val="240"/>
              </a:spcBef>
              <a:spcAft>
                <a:spcPts val="0"/>
              </a:spcAft>
              <a:buClr>
                <a:srgbClr val="009FBA"/>
              </a:buClr>
              <a:buSzPts val="1200"/>
              <a:buFont typeface="Verdana"/>
              <a:buNone/>
              <a:defRPr sz="1200" b="1" i="0" u="none" strike="noStrike" cap="none">
                <a:solidFill>
                  <a:srgbClr val="0F5494"/>
                </a:solidFill>
                <a:latin typeface="Verdana"/>
                <a:ea typeface="Verdana"/>
                <a:cs typeface="Verdana"/>
                <a:sym typeface="Verdana"/>
              </a:defRPr>
            </a:lvl2pPr>
            <a:lvl3pPr marL="1371600" marR="0" lvl="2" indent="-228600" algn="l" rtl="0">
              <a:spcBef>
                <a:spcPts val="200"/>
              </a:spcBef>
              <a:spcAft>
                <a:spcPts val="0"/>
              </a:spcAft>
              <a:buClr>
                <a:srgbClr val="0F5494"/>
              </a:buClr>
              <a:buSzPts val="1000"/>
              <a:buFont typeface="Verdana"/>
              <a:buNone/>
              <a:defRPr sz="1000" b="0" i="0" u="none" strike="noStrike" cap="none">
                <a:solidFill>
                  <a:srgbClr val="0F5494"/>
                </a:solidFill>
                <a:latin typeface="Verdana"/>
                <a:ea typeface="Verdana"/>
                <a:cs typeface="Verdana"/>
                <a:sym typeface="Verdana"/>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81" name="Google Shape;81;p1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86" name="Google Shape;86;p13"/>
          <p:cNvSpPr txBox="1">
            <a:spLocks noGrp="1"/>
          </p:cNvSpPr>
          <p:nvPr>
            <p:ph type="body" idx="1"/>
          </p:nvPr>
        </p:nvSpPr>
        <p:spPr>
          <a:xfrm rot="5400000">
            <a:off x="4331494" y="-1229517"/>
            <a:ext cx="3529013" cy="109728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860507" y="2299494"/>
            <a:ext cx="4681538" cy="276224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92" name="Google Shape;92;p14"/>
          <p:cNvSpPr txBox="1">
            <a:spLocks noGrp="1"/>
          </p:cNvSpPr>
          <p:nvPr>
            <p:ph type="body" idx="1"/>
          </p:nvPr>
        </p:nvSpPr>
        <p:spPr>
          <a:xfrm rot="5400000">
            <a:off x="2231232" y="-364331"/>
            <a:ext cx="4681538" cy="80899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1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4" name="Google Shape;94;p1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5" name="Google Shape;95;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28" name="Google Shape;28;p4"/>
          <p:cNvSpPr txBox="1">
            <a:spLocks noGrp="1"/>
          </p:cNvSpPr>
          <p:nvPr>
            <p:ph type="body" idx="1"/>
          </p:nvPr>
        </p:nvSpPr>
        <p:spPr>
          <a:xfrm>
            <a:off x="609600" y="2492376"/>
            <a:ext cx="10972800" cy="352901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9" name="Google Shape;29;p4"/>
          <p:cNvPicPr preferRelativeResize="0"/>
          <p:nvPr/>
        </p:nvPicPr>
        <p:blipFill rotWithShape="1">
          <a:blip r:embed="rId2">
            <a:alphaModFix/>
          </a:blip>
          <a:srcRect/>
          <a:stretch/>
        </p:blipFill>
        <p:spPr>
          <a:xfrm>
            <a:off x="8737600" y="6021389"/>
            <a:ext cx="3109768" cy="703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32" name="Google Shape;32;p5"/>
          <p:cNvSpPr txBox="1">
            <a:spLocks noGrp="1"/>
          </p:cNvSpPr>
          <p:nvPr>
            <p:ph type="body" idx="1"/>
          </p:nvPr>
        </p:nvSpPr>
        <p:spPr>
          <a:xfrm>
            <a:off x="609600" y="2492376"/>
            <a:ext cx="5384800" cy="352901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Verdana"/>
              <a:buChar char="•"/>
              <a:defRPr sz="2800" b="0" i="1" u="none" strike="noStrike" cap="none">
                <a:solidFill>
                  <a:srgbClr val="0F5494"/>
                </a:solidFill>
                <a:latin typeface="Verdana"/>
                <a:ea typeface="Verdana"/>
                <a:cs typeface="Verdana"/>
                <a:sym typeface="Verdana"/>
              </a:defRPr>
            </a:lvl1pPr>
            <a:lvl2pPr marL="914400" marR="0" lvl="1" indent="-381000" algn="l" rtl="0">
              <a:spcBef>
                <a:spcPts val="480"/>
              </a:spcBef>
              <a:spcAft>
                <a:spcPts val="0"/>
              </a:spcAft>
              <a:buClr>
                <a:srgbClr val="009FBA"/>
              </a:buClr>
              <a:buSzPts val="2400"/>
              <a:buFont typeface="Verdana"/>
              <a:buChar char="•"/>
              <a:defRPr sz="2400" b="1" i="0" u="none" strike="noStrike" cap="none">
                <a:solidFill>
                  <a:srgbClr val="0F5494"/>
                </a:solidFill>
                <a:latin typeface="Verdana"/>
                <a:ea typeface="Verdana"/>
                <a:cs typeface="Verdana"/>
                <a:sym typeface="Verdana"/>
              </a:defRPr>
            </a:lvl2pPr>
            <a:lvl3pPr marL="1371600" marR="0" lvl="2" indent="-228600" algn="l" rtl="0">
              <a:spcBef>
                <a:spcPts val="400"/>
              </a:spcBef>
              <a:spcAft>
                <a:spcPts val="0"/>
              </a:spcAft>
              <a:buSzPts val="1400"/>
              <a:buNone/>
              <a:defRPr sz="2000" b="0" i="0" u="none" strike="noStrike" cap="none">
                <a:solidFill>
                  <a:srgbClr val="0F5494"/>
                </a:solidFill>
                <a:latin typeface="Verdana"/>
                <a:ea typeface="Verdana"/>
                <a:cs typeface="Verdana"/>
                <a:sym typeface="Verdan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body" idx="2"/>
          </p:nvPr>
        </p:nvSpPr>
        <p:spPr>
          <a:xfrm>
            <a:off x="6197600" y="2492376"/>
            <a:ext cx="5384800" cy="352901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Verdana"/>
              <a:buChar char="•"/>
              <a:defRPr sz="2800" b="0" i="1" u="none" strike="noStrike" cap="none">
                <a:solidFill>
                  <a:srgbClr val="0F5494"/>
                </a:solidFill>
                <a:latin typeface="Verdana"/>
                <a:ea typeface="Verdana"/>
                <a:cs typeface="Verdana"/>
                <a:sym typeface="Verdana"/>
              </a:defRPr>
            </a:lvl1pPr>
            <a:lvl2pPr marL="914400" marR="0" lvl="1" indent="-381000" algn="l" rtl="0">
              <a:spcBef>
                <a:spcPts val="480"/>
              </a:spcBef>
              <a:spcAft>
                <a:spcPts val="0"/>
              </a:spcAft>
              <a:buClr>
                <a:srgbClr val="009FBA"/>
              </a:buClr>
              <a:buSzPts val="2400"/>
              <a:buFont typeface="Verdana"/>
              <a:buChar char="•"/>
              <a:defRPr sz="2400" b="1" i="0" u="none" strike="noStrike" cap="none">
                <a:solidFill>
                  <a:srgbClr val="0F5494"/>
                </a:solidFill>
                <a:latin typeface="Verdana"/>
                <a:ea typeface="Verdana"/>
                <a:cs typeface="Verdana"/>
                <a:sym typeface="Verdana"/>
              </a:defRPr>
            </a:lvl2pPr>
            <a:lvl3pPr marL="1371600" marR="0" lvl="2" indent="-228600" algn="l" rtl="0">
              <a:spcBef>
                <a:spcPts val="400"/>
              </a:spcBef>
              <a:spcAft>
                <a:spcPts val="0"/>
              </a:spcAft>
              <a:buSzPts val="1400"/>
              <a:buNone/>
              <a:defRPr sz="2000" b="0" i="0" u="none" strike="noStrike" cap="none">
                <a:solidFill>
                  <a:srgbClr val="0F5494"/>
                </a:solidFill>
                <a:latin typeface="Verdana"/>
                <a:ea typeface="Verdana"/>
                <a:cs typeface="Verdana"/>
                <a:sym typeface="Verdan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Google Shape;34;p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7"/>
        <p:cNvGrpSpPr/>
        <p:nvPr/>
      </p:nvGrpSpPr>
      <p:grpSpPr>
        <a:xfrm>
          <a:off x="0" y="0"/>
          <a:ext cx="0" cy="0"/>
          <a:chOff x="0" y="0"/>
          <a:chExt cx="0" cy="0"/>
        </a:xfrm>
      </p:grpSpPr>
      <p:sp>
        <p:nvSpPr>
          <p:cNvPr id="38" name="Google Shape;38;p6"/>
          <p:cNvSpPr/>
          <p:nvPr/>
        </p:nvSpPr>
        <p:spPr>
          <a:xfrm>
            <a:off x="1" y="981075"/>
            <a:ext cx="12240684" cy="5876925"/>
          </a:xfrm>
          <a:prstGeom prst="rect">
            <a:avLst/>
          </a:prstGeom>
          <a:solidFill>
            <a:srgbClr val="0F5494"/>
          </a:solidFill>
          <a:ln w="25400" cap="flat" cmpd="sng">
            <a:solidFill>
              <a:srgbClr val="0F5494"/>
            </a:solidFill>
            <a:prstDash val="solid"/>
            <a:miter lim="800000"/>
            <a:headEnd type="none" w="sm" len="sm"/>
            <a:tailEnd type="none" w="sm" len="sm"/>
          </a:ln>
          <a:effectLst>
            <a:outerShdw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39" name="Google Shape;39;p6" descr="LOGO CE-EN-quadri.eps"/>
          <p:cNvPicPr preferRelativeResize="0"/>
          <p:nvPr/>
        </p:nvPicPr>
        <p:blipFill rotWithShape="1">
          <a:blip r:embed="rId2">
            <a:alphaModFix/>
          </a:blip>
          <a:srcRect/>
          <a:stretch/>
        </p:blipFill>
        <p:spPr>
          <a:xfrm>
            <a:off x="5276851" y="258764"/>
            <a:ext cx="1915583" cy="998537"/>
          </a:xfrm>
          <a:prstGeom prst="rect">
            <a:avLst/>
          </a:prstGeom>
          <a:noFill/>
          <a:ln>
            <a:noFill/>
          </a:ln>
        </p:spPr>
      </p:pic>
      <p:sp>
        <p:nvSpPr>
          <p:cNvPr id="40" name="Google Shape;40;p6"/>
          <p:cNvSpPr txBox="1">
            <a:spLocks noGrp="1"/>
          </p:cNvSpPr>
          <p:nvPr>
            <p:ph type="ctrTitle"/>
          </p:nvPr>
        </p:nvSpPr>
        <p:spPr>
          <a:xfrm>
            <a:off x="5327651" y="2565401"/>
            <a:ext cx="6720416" cy="79057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7600" b="1" i="0" u="none" strike="noStrike" cap="none">
                <a:solidFill>
                  <a:srgbClr val="FFD62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41" name="Google Shape;41;p6"/>
          <p:cNvSpPr txBox="1">
            <a:spLocks noGrp="1"/>
          </p:cNvSpPr>
          <p:nvPr>
            <p:ph type="subTitle" idx="1"/>
          </p:nvPr>
        </p:nvSpPr>
        <p:spPr>
          <a:xfrm>
            <a:off x="814917" y="3716339"/>
            <a:ext cx="11377083" cy="1728787"/>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chemeClr val="lt1"/>
              </a:buClr>
              <a:buSzPts val="3000"/>
              <a:buFont typeface="Verdana"/>
              <a:buNone/>
              <a:defRPr sz="3000" b="1" i="0" u="none" strike="noStrike" cap="none">
                <a:solidFill>
                  <a:schemeClr val="lt1"/>
                </a:solidFill>
                <a:latin typeface="Verdana"/>
                <a:ea typeface="Verdana"/>
                <a:cs typeface="Verdana"/>
                <a:sym typeface="Verdana"/>
              </a:defRPr>
            </a:lvl1pPr>
            <a:lvl2pPr marR="0" lvl="1"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R="0" lvl="2"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 name="Google Shape;43;p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None/>
              <a:defRPr sz="14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
          <p:cNvSpPr/>
          <p:nvPr/>
        </p:nvSpPr>
        <p:spPr>
          <a:xfrm>
            <a:off x="5689600" y="6659563"/>
            <a:ext cx="814917" cy="215900"/>
          </a:xfrm>
          <a:prstGeom prst="rect">
            <a:avLst/>
          </a:prstGeom>
          <a:solidFill>
            <a:srgbClr val="133176"/>
          </a:solidFill>
          <a:ln w="9525" cap="flat" cmpd="sng">
            <a:solidFill>
              <a:srgbClr val="13317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48" name="Google Shape;48;p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lt1"/>
              </a:buClr>
              <a:buSzPts val="2000"/>
              <a:buFont typeface="Verdana"/>
              <a:buNone/>
              <a:defRPr sz="2000" b="0" i="1" u="none" strike="noStrike" cap="none">
                <a:solidFill>
                  <a:srgbClr val="0F5494"/>
                </a:solidFill>
                <a:latin typeface="Verdana"/>
                <a:ea typeface="Verdana"/>
                <a:cs typeface="Verdana"/>
                <a:sym typeface="Verdana"/>
              </a:defRPr>
            </a:lvl1pPr>
            <a:lvl2pPr marL="914400" marR="0" lvl="1" indent="-228600" algn="l" rtl="0">
              <a:spcBef>
                <a:spcPts val="360"/>
              </a:spcBef>
              <a:spcAft>
                <a:spcPts val="0"/>
              </a:spcAft>
              <a:buClr>
                <a:srgbClr val="009FBA"/>
              </a:buClr>
              <a:buSzPts val="1800"/>
              <a:buFont typeface="Verdana"/>
              <a:buNone/>
              <a:defRPr sz="1800" b="1" i="0" u="none" strike="noStrike" cap="none">
                <a:solidFill>
                  <a:srgbClr val="0F5494"/>
                </a:solidFill>
                <a:latin typeface="Verdana"/>
                <a:ea typeface="Verdana"/>
                <a:cs typeface="Verdana"/>
                <a:sym typeface="Verdana"/>
              </a:defRPr>
            </a:lvl2pPr>
            <a:lvl3pPr marL="1371600" marR="0" lvl="2" indent="-228600" algn="l" rtl="0">
              <a:spcBef>
                <a:spcPts val="320"/>
              </a:spcBef>
              <a:spcAft>
                <a:spcPts val="0"/>
              </a:spcAft>
              <a:buClr>
                <a:srgbClr val="0F5494"/>
              </a:buClr>
              <a:buSzPts val="1600"/>
              <a:buFont typeface="Verdana"/>
              <a:buNone/>
              <a:defRPr sz="1600" b="0" i="0" u="none" strike="noStrike" cap="none">
                <a:solidFill>
                  <a:srgbClr val="0F5494"/>
                </a:solidFill>
                <a:latin typeface="Verdana"/>
                <a:ea typeface="Verdana"/>
                <a:cs typeface="Verdana"/>
                <a:sym typeface="Verdana"/>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9" name="Google Shape;49;p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 name="Google Shape;51;p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54" name="Google Shape;54;p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1"/>
              </a:buClr>
              <a:buSzPts val="2400"/>
              <a:buFont typeface="Verdana"/>
              <a:buNone/>
              <a:defRPr sz="2400" b="1" i="1" u="none" strike="noStrike" cap="none">
                <a:solidFill>
                  <a:srgbClr val="0F5494"/>
                </a:solidFill>
                <a:latin typeface="Verdana"/>
                <a:ea typeface="Verdana"/>
                <a:cs typeface="Verdana"/>
                <a:sym typeface="Verdana"/>
              </a:defRPr>
            </a:lvl1pPr>
            <a:lvl2pPr marL="914400" marR="0" lvl="1" indent="-228600" algn="l" rtl="0">
              <a:spcBef>
                <a:spcPts val="400"/>
              </a:spcBef>
              <a:spcAft>
                <a:spcPts val="0"/>
              </a:spcAft>
              <a:buClr>
                <a:srgbClr val="009FBA"/>
              </a:buClr>
              <a:buSzPts val="2000"/>
              <a:buFont typeface="Verdana"/>
              <a:buNone/>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Clr>
                <a:srgbClr val="0F5494"/>
              </a:buClr>
              <a:buSzPts val="1800"/>
              <a:buFont typeface="Verdana"/>
              <a:buNone/>
              <a:defRPr sz="1800" b="1" i="0" u="none" strike="noStrike" cap="none">
                <a:solidFill>
                  <a:srgbClr val="0F5494"/>
                </a:solidFill>
                <a:latin typeface="Verdana"/>
                <a:ea typeface="Verdana"/>
                <a:cs typeface="Verdana"/>
                <a:sym typeface="Verdana"/>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SzPts val="1400"/>
              <a:buNone/>
              <a:defRPr sz="1800" b="0" i="0" u="none" strike="noStrike" cap="none">
                <a:solidFill>
                  <a:srgbClr val="0F5494"/>
                </a:solidFill>
                <a:latin typeface="Verdana"/>
                <a:ea typeface="Verdana"/>
                <a:cs typeface="Verdana"/>
                <a:sym typeface="Verdan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Google Shape;56;p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1"/>
              </a:buClr>
              <a:buSzPts val="2400"/>
              <a:buFont typeface="Verdana"/>
              <a:buNone/>
              <a:defRPr sz="2400" b="1" i="1" u="none" strike="noStrike" cap="none">
                <a:solidFill>
                  <a:srgbClr val="0F5494"/>
                </a:solidFill>
                <a:latin typeface="Verdana"/>
                <a:ea typeface="Verdana"/>
                <a:cs typeface="Verdana"/>
                <a:sym typeface="Verdana"/>
              </a:defRPr>
            </a:lvl1pPr>
            <a:lvl2pPr marL="914400" marR="0" lvl="1" indent="-228600" algn="l" rtl="0">
              <a:spcBef>
                <a:spcPts val="400"/>
              </a:spcBef>
              <a:spcAft>
                <a:spcPts val="0"/>
              </a:spcAft>
              <a:buClr>
                <a:srgbClr val="009FBA"/>
              </a:buClr>
              <a:buSzPts val="2000"/>
              <a:buFont typeface="Verdana"/>
              <a:buNone/>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Clr>
                <a:srgbClr val="0F5494"/>
              </a:buClr>
              <a:buSzPts val="1800"/>
              <a:buFont typeface="Verdana"/>
              <a:buNone/>
              <a:defRPr sz="1800" b="1" i="0" u="none" strike="noStrike" cap="none">
                <a:solidFill>
                  <a:srgbClr val="0F5494"/>
                </a:solidFill>
                <a:latin typeface="Verdana"/>
                <a:ea typeface="Verdana"/>
                <a:cs typeface="Verdana"/>
                <a:sym typeface="Verdana"/>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SzPts val="1400"/>
              <a:buNone/>
              <a:defRPr sz="1800" b="0" i="0" u="none" strike="noStrike" cap="none">
                <a:solidFill>
                  <a:srgbClr val="0F5494"/>
                </a:solidFill>
                <a:latin typeface="Verdana"/>
                <a:ea typeface="Verdana"/>
                <a:cs typeface="Verdana"/>
                <a:sym typeface="Verdan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9" name="Google Shape;59;p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63" name="Google Shape;63;p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 name="Google Shape;64;p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 name="Google Shape;65;p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8" name="Google Shape;68;p1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72" name="Google Shape;72;p1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Verdana"/>
              <a:buChar char="•"/>
              <a:defRPr sz="3200" b="0" i="1" u="none" strike="noStrike" cap="none">
                <a:solidFill>
                  <a:srgbClr val="0F5494"/>
                </a:solidFill>
                <a:latin typeface="Verdana"/>
                <a:ea typeface="Verdana"/>
                <a:cs typeface="Verdana"/>
                <a:sym typeface="Verdana"/>
              </a:defRPr>
            </a:lvl1pPr>
            <a:lvl2pPr marL="914400" marR="0" lvl="1" indent="-406400" algn="l" rtl="0">
              <a:spcBef>
                <a:spcPts val="560"/>
              </a:spcBef>
              <a:spcAft>
                <a:spcPts val="0"/>
              </a:spcAft>
              <a:buClr>
                <a:srgbClr val="009FBA"/>
              </a:buClr>
              <a:buSzPts val="2800"/>
              <a:buFont typeface="Verdana"/>
              <a:buChar char="•"/>
              <a:defRPr sz="2800" b="1" i="0" u="none" strike="noStrike" cap="none">
                <a:solidFill>
                  <a:srgbClr val="0F5494"/>
                </a:solidFill>
                <a:latin typeface="Verdana"/>
                <a:ea typeface="Verdana"/>
                <a:cs typeface="Verdana"/>
                <a:sym typeface="Verdana"/>
              </a:defRPr>
            </a:lvl2pPr>
            <a:lvl3pPr marL="1371600" marR="0" lvl="2" indent="-228600" algn="l" rtl="0">
              <a:spcBef>
                <a:spcPts val="480"/>
              </a:spcBef>
              <a:spcAft>
                <a:spcPts val="0"/>
              </a:spcAft>
              <a:buSzPts val="1400"/>
              <a:buNone/>
              <a:defRPr sz="2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1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1"/>
              </a:buClr>
              <a:buSzPts val="1400"/>
              <a:buFont typeface="Verdana"/>
              <a:buNone/>
              <a:defRPr sz="1400" b="0" i="1" u="none" strike="noStrike" cap="none">
                <a:solidFill>
                  <a:srgbClr val="0F5494"/>
                </a:solidFill>
                <a:latin typeface="Verdana"/>
                <a:ea typeface="Verdana"/>
                <a:cs typeface="Verdana"/>
                <a:sym typeface="Verdana"/>
              </a:defRPr>
            </a:lvl1pPr>
            <a:lvl2pPr marL="914400" marR="0" lvl="1" indent="-228600" algn="l" rtl="0">
              <a:spcBef>
                <a:spcPts val="240"/>
              </a:spcBef>
              <a:spcAft>
                <a:spcPts val="0"/>
              </a:spcAft>
              <a:buClr>
                <a:srgbClr val="009FBA"/>
              </a:buClr>
              <a:buSzPts val="1200"/>
              <a:buFont typeface="Verdana"/>
              <a:buNone/>
              <a:defRPr sz="1200" b="1" i="0" u="none" strike="noStrike" cap="none">
                <a:solidFill>
                  <a:srgbClr val="0F5494"/>
                </a:solidFill>
                <a:latin typeface="Verdana"/>
                <a:ea typeface="Verdana"/>
                <a:cs typeface="Verdana"/>
                <a:sym typeface="Verdana"/>
              </a:defRPr>
            </a:lvl2pPr>
            <a:lvl3pPr marL="1371600" marR="0" lvl="2" indent="-228600" algn="l" rtl="0">
              <a:spcBef>
                <a:spcPts val="200"/>
              </a:spcBef>
              <a:spcAft>
                <a:spcPts val="0"/>
              </a:spcAft>
              <a:buClr>
                <a:srgbClr val="0F5494"/>
              </a:buClr>
              <a:buSzPts val="1000"/>
              <a:buFont typeface="Verdana"/>
              <a:buNone/>
              <a:defRPr sz="1000" b="0" i="0" u="none" strike="noStrike" cap="none">
                <a:solidFill>
                  <a:srgbClr val="0F5494"/>
                </a:solidFill>
                <a:latin typeface="Verdana"/>
                <a:ea typeface="Verdana"/>
                <a:cs typeface="Verdana"/>
                <a:sym typeface="Verdana"/>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5" name="Google Shape;75;p1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Google Shape;76;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3">
            <a:alphaModFix/>
          </a:blip>
          <a:srcRect/>
          <a:stretch/>
        </p:blipFill>
        <p:spPr>
          <a:xfrm>
            <a:off x="0" y="-2311400"/>
            <a:ext cx="12211050" cy="915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20" name="Google Shape;20;p3"/>
          <p:cNvSpPr txBox="1">
            <a:spLocks noGrp="1"/>
          </p:cNvSpPr>
          <p:nvPr>
            <p:ph type="body" idx="1"/>
          </p:nvPr>
        </p:nvSpPr>
        <p:spPr>
          <a:xfrm>
            <a:off x="609600" y="2492376"/>
            <a:ext cx="10972800" cy="352901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p:nvPr/>
        </p:nvSpPr>
        <p:spPr>
          <a:xfrm>
            <a:off x="0" y="0"/>
            <a:ext cx="12192000" cy="957263"/>
          </a:xfrm>
          <a:prstGeom prst="rect">
            <a:avLst/>
          </a:prstGeom>
          <a:solidFill>
            <a:srgbClr val="2244B0"/>
          </a:solidFill>
          <a:ln w="9525" cap="flat" cmpd="sng">
            <a:solidFill>
              <a:srgbClr val="0F5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3"/>
          <p:cNvSpPr/>
          <p:nvPr/>
        </p:nvSpPr>
        <p:spPr>
          <a:xfrm>
            <a:off x="5683251" y="6659564"/>
            <a:ext cx="814916" cy="198437"/>
          </a:xfrm>
          <a:prstGeom prst="rect">
            <a:avLst/>
          </a:prstGeom>
          <a:solidFill>
            <a:srgbClr val="133176"/>
          </a:solidFill>
          <a:ln w="9525" cap="flat" cmpd="sng">
            <a:solidFill>
              <a:srgbClr val="13317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twitter.com/EUROCLIMA_UE_AL" TargetMode="External"/><Relationship Id="rId4" Type="http://schemas.openxmlformats.org/officeDocument/2006/relationships/hyperlink" Target="https://www.facebook.com/EUROCLIMApl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1524000" y="565944"/>
            <a:ext cx="9144000" cy="111283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6000" b="1" i="0" u="none" strike="noStrike" cap="none">
                <a:solidFill>
                  <a:schemeClr val="lt1"/>
                </a:solidFill>
                <a:latin typeface="Nunito"/>
                <a:ea typeface="Nunito"/>
                <a:cs typeface="Nunito"/>
                <a:sym typeface="Nunito"/>
              </a:rPr>
              <a:t>EUROCLIMA+</a:t>
            </a:r>
            <a:endParaRPr sz="6000" b="0" i="0" u="none" strike="noStrike" cap="none">
              <a:solidFill>
                <a:schemeClr val="dk1"/>
              </a:solidFill>
              <a:latin typeface="Calibri"/>
              <a:ea typeface="Calibri"/>
              <a:cs typeface="Calibri"/>
              <a:sym typeface="Calibri"/>
            </a:endParaRPr>
          </a:p>
        </p:txBody>
      </p:sp>
      <p:sp>
        <p:nvSpPr>
          <p:cNvPr id="101" name="Google Shape;101;p15"/>
          <p:cNvSpPr txBox="1">
            <a:spLocks noGrp="1"/>
          </p:cNvSpPr>
          <p:nvPr>
            <p:ph type="subTitle" idx="1"/>
          </p:nvPr>
        </p:nvSpPr>
        <p:spPr>
          <a:xfrm>
            <a:off x="1524000" y="4079875"/>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1100" b="0" i="0" u="none" strike="noStrike" cap="none">
                <a:solidFill>
                  <a:srgbClr val="FFE599"/>
                </a:solidFill>
                <a:latin typeface="Arial"/>
                <a:ea typeface="Arial"/>
                <a:cs typeface="Arial"/>
                <a:sym typeface="Arial"/>
              </a:rPr>
              <a:t>Encuentro anual</a:t>
            </a:r>
            <a:endParaRPr sz="1100" b="0" i="0" u="none" strike="noStrike" cap="none">
              <a:solidFill>
                <a:srgbClr val="FFE599"/>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US" sz="1100" b="0" i="0" u="none" strike="noStrike" cap="none">
                <a:solidFill>
                  <a:srgbClr val="FFE599"/>
                </a:solidFill>
                <a:latin typeface="Arial"/>
                <a:ea typeface="Arial"/>
                <a:cs typeface="Arial"/>
                <a:sym typeface="Arial"/>
              </a:rPr>
              <a:t>Buenos Aires</a:t>
            </a:r>
            <a:endParaRPr sz="1100" b="0" i="0" u="none" strike="noStrike" cap="none">
              <a:solidFill>
                <a:srgbClr val="FFE599"/>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US" sz="1100" b="0" i="0" u="none" strike="noStrike" cap="none">
                <a:solidFill>
                  <a:srgbClr val="FFE599"/>
                </a:solidFill>
                <a:latin typeface="Arial"/>
                <a:ea typeface="Arial"/>
                <a:cs typeface="Arial"/>
                <a:sym typeface="Arial"/>
              </a:rPr>
              <a:t>8-10 de octubre de 2018</a:t>
            </a:r>
            <a:endParaRPr sz="1100" b="0" i="0" u="none" strike="noStrike" cap="none">
              <a:solidFill>
                <a:srgbClr val="FFE599"/>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02" name="Google Shape;102;p15"/>
          <p:cNvSpPr txBox="1"/>
          <p:nvPr/>
        </p:nvSpPr>
        <p:spPr>
          <a:xfrm>
            <a:off x="2667000" y="1945938"/>
            <a:ext cx="6858000" cy="1241822"/>
          </a:xfrm>
          <a:prstGeom prst="rect">
            <a:avLst/>
          </a:prstGeom>
          <a:noFill/>
          <a:ln>
            <a:noFill/>
          </a:ln>
        </p:spPr>
        <p:txBody>
          <a:bodyPr spcFirstLastPara="1" wrap="square" lIns="68550" tIns="34275" rIns="68550" bIns="34275"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Nunito"/>
                <a:ea typeface="Nunito"/>
                <a:cs typeface="Nunito"/>
                <a:sym typeface="Nunito"/>
              </a:rPr>
              <a:t>SECCIÓN 2.1 EUROCLIMA+ en Acción – COMPONENTE DE GOBERNANZA CLIMÁTICA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4"/>
          <p:cNvPicPr preferRelativeResize="0"/>
          <p:nvPr/>
        </p:nvPicPr>
        <p:blipFill>
          <a:blip r:embed="rId3">
            <a:alphaModFix/>
          </a:blip>
          <a:stretch>
            <a:fillRect/>
          </a:stretch>
        </p:blipFill>
        <p:spPr>
          <a:xfrm>
            <a:off x="0" y="4010025"/>
            <a:ext cx="5105400" cy="2847975"/>
          </a:xfrm>
          <a:prstGeom prst="rect">
            <a:avLst/>
          </a:prstGeom>
          <a:noFill/>
          <a:ln>
            <a:noFill/>
          </a:ln>
        </p:spPr>
      </p:pic>
      <p:sp>
        <p:nvSpPr>
          <p:cNvPr id="253" name="Google Shape;253;p24"/>
          <p:cNvSpPr txBox="1"/>
          <p:nvPr/>
        </p:nvSpPr>
        <p:spPr>
          <a:xfrm>
            <a:off x="4256341" y="1532399"/>
            <a:ext cx="6553500" cy="36471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a:solidFill>
                  <a:srgbClr val="0F5494"/>
                </a:solidFill>
                <a:latin typeface="Verdana"/>
                <a:ea typeface="Verdana"/>
                <a:cs typeface="Verdana"/>
                <a:sym typeface="Verdana"/>
              </a:rPr>
              <a:t>INICIATIVAS REGIONALES</a:t>
            </a:r>
            <a:endParaRPr/>
          </a:p>
          <a:p>
            <a:pPr marL="0" marR="0" lvl="0" indent="0" algn="l" rtl="0">
              <a:lnSpc>
                <a:spcPct val="100000"/>
              </a:lnSpc>
              <a:spcBef>
                <a:spcPts val="600"/>
              </a:spcBef>
              <a:spcAft>
                <a:spcPts val="0"/>
              </a:spcAft>
              <a:buNone/>
            </a:pPr>
            <a:r>
              <a:rPr lang="en-US" sz="1600" b="0" i="0" u="sng" strike="noStrike" cap="none">
                <a:solidFill>
                  <a:srgbClr val="0F5494"/>
                </a:solidFill>
                <a:latin typeface="Verdana"/>
                <a:ea typeface="Verdana"/>
                <a:cs typeface="Verdana"/>
                <a:sym typeface="Verdana"/>
              </a:rPr>
              <a:t>Coordinación intersectorial y multinivel: </a:t>
            </a:r>
            <a:endParaRPr/>
          </a:p>
          <a:p>
            <a:pPr marL="171450" marR="0" lvl="0" indent="-171450" algn="l" rtl="0">
              <a:lnSpc>
                <a:spcPct val="100000"/>
              </a:lnSpc>
              <a:spcBef>
                <a:spcPts val="12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Diálogo entre pares para potenciar la implementación de las NDCs con enfoque en la articulaci</a:t>
            </a:r>
            <a:r>
              <a:rPr lang="en-US" sz="1600">
                <a:solidFill>
                  <a:srgbClr val="0F5494"/>
                </a:solidFill>
                <a:latin typeface="Verdana"/>
                <a:ea typeface="Verdana"/>
                <a:cs typeface="Verdana"/>
                <a:sym typeface="Verdana"/>
              </a:rPr>
              <a:t>ó</a:t>
            </a:r>
            <a:r>
              <a:rPr lang="en-US" sz="1600" b="0" i="0" u="none" strike="noStrike" cap="none">
                <a:solidFill>
                  <a:srgbClr val="0F5494"/>
                </a:solidFill>
                <a:latin typeface="Verdana"/>
                <a:ea typeface="Verdana"/>
                <a:cs typeface="Verdana"/>
                <a:sym typeface="Verdana"/>
              </a:rPr>
              <a:t>n sectorial y multinivel</a:t>
            </a:r>
            <a:endParaRPr/>
          </a:p>
          <a:p>
            <a:pPr marL="171450" marR="0" lvl="0" indent="-171450" algn="l" rtl="0">
              <a:lnSpc>
                <a:spcPct val="100000"/>
              </a:lnSpc>
              <a:spcBef>
                <a:spcPts val="12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Capacitaciones sobre coordinación vertical </a:t>
            </a:r>
            <a:endParaRPr/>
          </a:p>
          <a:p>
            <a:pPr marL="171450" marR="0" lvl="0" indent="-171450" algn="l" rtl="0">
              <a:lnSpc>
                <a:spcPct val="100000"/>
              </a:lnSpc>
              <a:spcBef>
                <a:spcPts val="12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Capacitaciones sobre herramientas metodológicas para la implementación de proyectos climáticos con múltiples actores</a:t>
            </a:r>
            <a:endParaRPr sz="1600" b="0" i="0" u="none" strike="noStrike" cap="none">
              <a:solidFill>
                <a:srgbClr val="0F5494"/>
              </a:solidFill>
              <a:latin typeface="Verdana"/>
              <a:ea typeface="Verdana"/>
              <a:cs typeface="Verdana"/>
              <a:sym typeface="Verdana"/>
            </a:endParaRPr>
          </a:p>
          <a:p>
            <a:pPr marL="0" marR="0" lvl="0" indent="0" algn="l" rtl="0">
              <a:lnSpc>
                <a:spcPct val="100000"/>
              </a:lnSpc>
              <a:spcBef>
                <a:spcPts val="1200"/>
              </a:spcBef>
              <a:spcAft>
                <a:spcPts val="0"/>
              </a:spcAft>
              <a:buNone/>
            </a:pPr>
            <a:r>
              <a:rPr lang="en-US" sz="1600" b="0" i="0" u="sng" strike="noStrike" cap="none">
                <a:solidFill>
                  <a:srgbClr val="0F5494"/>
                </a:solidFill>
                <a:latin typeface="Verdana"/>
                <a:ea typeface="Verdana"/>
                <a:cs typeface="Verdana"/>
                <a:sym typeface="Verdana"/>
              </a:rPr>
              <a:t>Involucramiento del sector privado:</a:t>
            </a:r>
            <a:endParaRPr sz="1600" b="0" i="0" u="sng" strike="noStrike" cap="none">
              <a:solidFill>
                <a:srgbClr val="FF0000"/>
              </a:solidFill>
              <a:latin typeface="Verdana"/>
              <a:ea typeface="Verdana"/>
              <a:cs typeface="Verdana"/>
              <a:sym typeface="Verdana"/>
            </a:endParaRPr>
          </a:p>
          <a:p>
            <a:pPr marL="171450" marR="0" lvl="0" indent="-171450" algn="l" rtl="0">
              <a:lnSpc>
                <a:spcPct val="100000"/>
              </a:lnSpc>
              <a:spcBef>
                <a:spcPts val="12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Comunidad de práctica: Argentina, Bolivia, Chile, Costa Rica, El Salvador, Honduras, México, Perú y Uruguay.</a:t>
            </a:r>
            <a:endParaRPr sz="1600" b="0" i="0" u="none" strike="noStrike" cap="none">
              <a:solidFill>
                <a:srgbClr val="0F5494"/>
              </a:solidFill>
              <a:latin typeface="Verdana"/>
              <a:ea typeface="Verdana"/>
              <a:cs typeface="Verdana"/>
              <a:sym typeface="Verdana"/>
            </a:endParaRPr>
          </a:p>
        </p:txBody>
      </p:sp>
      <p:sp>
        <p:nvSpPr>
          <p:cNvPr id="254" name="Google Shape;254;p24"/>
          <p:cNvSpPr/>
          <p:nvPr/>
        </p:nvSpPr>
        <p:spPr>
          <a:xfrm>
            <a:off x="2144009" y="1467920"/>
            <a:ext cx="1930200" cy="3647100"/>
          </a:xfrm>
          <a:prstGeom prst="roundRect">
            <a:avLst>
              <a:gd name="adj" fmla="val 16667"/>
            </a:avLst>
          </a:prstGeom>
          <a:solidFill>
            <a:schemeClr val="lt1"/>
          </a:solidFill>
          <a:ln w="25400" cap="flat" cmpd="sng">
            <a:solidFill>
              <a:srgbClr val="0F5494"/>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Articulación</a:t>
            </a:r>
            <a:endParaRPr/>
          </a:p>
        </p:txBody>
      </p:sp>
      <p:pic>
        <p:nvPicPr>
          <p:cNvPr id="255" name="Google Shape;255;p24" descr="Apretón de manos"/>
          <p:cNvPicPr preferRelativeResize="0"/>
          <p:nvPr/>
        </p:nvPicPr>
        <p:blipFill rotWithShape="1">
          <a:blip r:embed="rId4">
            <a:alphaModFix/>
          </a:blip>
          <a:srcRect/>
          <a:stretch/>
        </p:blipFill>
        <p:spPr>
          <a:xfrm>
            <a:off x="2310075" y="1532399"/>
            <a:ext cx="556986" cy="5569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5"/>
          <p:cNvSpPr/>
          <p:nvPr/>
        </p:nvSpPr>
        <p:spPr>
          <a:xfrm>
            <a:off x="687718" y="1467096"/>
            <a:ext cx="1930200" cy="4712100"/>
          </a:xfrm>
          <a:prstGeom prst="roundRect">
            <a:avLst>
              <a:gd name="adj" fmla="val 16667"/>
            </a:avLst>
          </a:prstGeom>
          <a:noFill/>
          <a:ln w="28575" cap="flat" cmpd="sng">
            <a:solidFill>
              <a:srgbClr val="0F5494"/>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Financiamiento</a:t>
            </a:r>
            <a:endParaRPr/>
          </a:p>
        </p:txBody>
      </p:sp>
      <p:pic>
        <p:nvPicPr>
          <p:cNvPr id="262" name="Google Shape;262;p25" descr="Monedas"/>
          <p:cNvPicPr preferRelativeResize="0"/>
          <p:nvPr/>
        </p:nvPicPr>
        <p:blipFill rotWithShape="1">
          <a:blip r:embed="rId3">
            <a:alphaModFix/>
          </a:blip>
          <a:srcRect/>
          <a:stretch/>
        </p:blipFill>
        <p:spPr>
          <a:xfrm>
            <a:off x="1847529" y="1556793"/>
            <a:ext cx="521521" cy="521521"/>
          </a:xfrm>
          <a:prstGeom prst="rect">
            <a:avLst/>
          </a:prstGeom>
          <a:noFill/>
          <a:ln>
            <a:noFill/>
          </a:ln>
        </p:spPr>
      </p:pic>
      <p:sp>
        <p:nvSpPr>
          <p:cNvPr id="263" name="Google Shape;263;p25"/>
          <p:cNvSpPr txBox="1"/>
          <p:nvPr/>
        </p:nvSpPr>
        <p:spPr>
          <a:xfrm>
            <a:off x="3104175" y="1135300"/>
            <a:ext cx="5584200" cy="5444700"/>
          </a:xfrm>
          <a:prstGeom prst="rect">
            <a:avLst/>
          </a:prstGeom>
          <a:solidFill>
            <a:schemeClr val="accent1">
              <a:alpha val="37647"/>
            </a:scheme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400" b="1" i="0" u="none" strike="noStrike" cap="none">
                <a:solidFill>
                  <a:srgbClr val="0F5494"/>
                </a:solidFill>
                <a:latin typeface="Verdana"/>
                <a:ea typeface="Verdana"/>
                <a:cs typeface="Verdana"/>
                <a:sym typeface="Verdana"/>
              </a:rPr>
              <a:t>INICIATIVAS REGIONALES</a:t>
            </a:r>
            <a:endParaRPr/>
          </a:p>
          <a:p>
            <a:pPr marL="0" marR="0" lvl="0" indent="0" algn="l" rtl="0">
              <a:lnSpc>
                <a:spcPct val="90000"/>
              </a:lnSpc>
              <a:spcBef>
                <a:spcPts val="600"/>
              </a:spcBef>
              <a:spcAft>
                <a:spcPts val="0"/>
              </a:spcAft>
              <a:buNone/>
            </a:pPr>
            <a:r>
              <a:rPr lang="en-US" sz="1400" b="0" i="0" u="sng" strike="noStrike" cap="none">
                <a:solidFill>
                  <a:srgbClr val="0F5494"/>
                </a:solidFill>
                <a:latin typeface="Verdana"/>
                <a:ea typeface="Verdana"/>
                <a:cs typeface="Verdana"/>
                <a:sym typeface="Verdana"/>
              </a:rPr>
              <a:t>Instrumentos de precio al carbono:</a:t>
            </a:r>
            <a:endParaRPr sz="1400" b="0" i="0" u="sng" strike="noStrike" cap="none">
              <a:solidFill>
                <a:srgbClr val="0F5494"/>
              </a:solidFill>
              <a:latin typeface="Verdana"/>
              <a:ea typeface="Verdana"/>
              <a:cs typeface="Verdana"/>
              <a:sym typeface="Verdana"/>
            </a:endParaRPr>
          </a:p>
          <a:p>
            <a:pPr marL="171450" marR="0" lvl="0" indent="-171450" algn="l" rtl="0">
              <a:lnSpc>
                <a:spcPct val="90000"/>
              </a:lnSpc>
              <a:spcBef>
                <a:spcPts val="1200"/>
              </a:spcBef>
              <a:spcAft>
                <a:spcPts val="0"/>
              </a:spcAft>
              <a:buClr>
                <a:srgbClr val="0F5494"/>
              </a:buClr>
              <a:buSzPts val="1400"/>
              <a:buFont typeface="Noto Sans Symbols"/>
              <a:buChar char="❑"/>
            </a:pPr>
            <a:r>
              <a:rPr lang="en-US" sz="1400" b="0" i="0" u="none" strike="noStrike" cap="none">
                <a:solidFill>
                  <a:srgbClr val="0F5494"/>
                </a:solidFill>
                <a:latin typeface="Verdana"/>
                <a:ea typeface="Verdana"/>
                <a:cs typeface="Verdana"/>
                <a:sym typeface="Verdana"/>
              </a:rPr>
              <a:t>Plataforma Precio al Carbono en las Américas: Chile, Colombia, Costa Rica, México.</a:t>
            </a:r>
            <a:endParaRPr/>
          </a:p>
          <a:p>
            <a:pPr marL="171450" marR="0" lvl="0" indent="-171450" algn="l" rtl="0">
              <a:lnSpc>
                <a:spcPct val="90000"/>
              </a:lnSpc>
              <a:spcBef>
                <a:spcPts val="1200"/>
              </a:spcBef>
              <a:spcAft>
                <a:spcPts val="0"/>
              </a:spcAft>
              <a:buClr>
                <a:srgbClr val="0F5494"/>
              </a:buClr>
              <a:buSzPts val="1400"/>
              <a:buFont typeface="Noto Sans Symbols"/>
              <a:buChar char="❑"/>
            </a:pPr>
            <a:r>
              <a:rPr lang="en-US" sz="1400" b="0" i="0" u="none" strike="noStrike" cap="none">
                <a:solidFill>
                  <a:srgbClr val="0F5494"/>
                </a:solidFill>
                <a:latin typeface="Verdana"/>
                <a:ea typeface="Verdana"/>
                <a:cs typeface="Verdana"/>
                <a:sym typeface="Verdana"/>
              </a:rPr>
              <a:t>Precio social del carbono: Chile, Costa Rica, Honduras, Nicaragua, Panamá.</a:t>
            </a:r>
            <a:endParaRPr sz="1400" b="0" i="0" u="none" strike="noStrike" cap="none">
              <a:solidFill>
                <a:srgbClr val="0F5494"/>
              </a:solidFill>
              <a:latin typeface="Verdana"/>
              <a:ea typeface="Verdana"/>
              <a:cs typeface="Verdana"/>
              <a:sym typeface="Verdana"/>
            </a:endParaRPr>
          </a:p>
          <a:p>
            <a:pPr marL="171450" marR="0" lvl="0" indent="-171450" algn="l" rtl="0">
              <a:lnSpc>
                <a:spcPct val="90000"/>
              </a:lnSpc>
              <a:spcBef>
                <a:spcPts val="1200"/>
              </a:spcBef>
              <a:spcAft>
                <a:spcPts val="0"/>
              </a:spcAft>
              <a:buClr>
                <a:srgbClr val="0F5494"/>
              </a:buClr>
              <a:buSzPts val="1400"/>
              <a:buFont typeface="Noto Sans Symbols"/>
              <a:buChar char="❑"/>
            </a:pPr>
            <a:r>
              <a:rPr lang="en-US">
                <a:solidFill>
                  <a:srgbClr val="0F5494"/>
                </a:solidFill>
                <a:latin typeface="Verdana"/>
                <a:ea typeface="Verdana"/>
                <a:cs typeface="Verdana"/>
                <a:sym typeface="Verdana"/>
              </a:rPr>
              <a:t>Instrumentos de Política Fiscal Verde y Cambio Climático: Costa Rica, El Salvador, Guatemala, Honduras, Nicaragua y Panamá (Países SICA).</a:t>
            </a:r>
            <a:endParaRPr>
              <a:solidFill>
                <a:srgbClr val="0F5494"/>
              </a:solidFill>
              <a:latin typeface="Verdana"/>
              <a:ea typeface="Verdana"/>
              <a:cs typeface="Verdana"/>
              <a:sym typeface="Verdana"/>
            </a:endParaRPr>
          </a:p>
          <a:p>
            <a:pPr marL="0" marR="0" lvl="0" indent="0" algn="l" rtl="0">
              <a:lnSpc>
                <a:spcPct val="90000"/>
              </a:lnSpc>
              <a:spcBef>
                <a:spcPts val="1200"/>
              </a:spcBef>
              <a:spcAft>
                <a:spcPts val="0"/>
              </a:spcAft>
              <a:buNone/>
            </a:pPr>
            <a:r>
              <a:rPr lang="en-US" sz="1400" b="0" i="0" u="sng" strike="noStrike" cap="none">
                <a:solidFill>
                  <a:srgbClr val="0F5494"/>
                </a:solidFill>
                <a:latin typeface="Verdana"/>
                <a:ea typeface="Verdana"/>
                <a:cs typeface="Verdana"/>
                <a:sym typeface="Verdana"/>
              </a:rPr>
              <a:t>Acceso a financiamiento climático:</a:t>
            </a:r>
            <a:endParaRPr/>
          </a:p>
          <a:p>
            <a:pPr marL="171450" marR="0" lvl="0" indent="-171450" algn="l" rtl="0">
              <a:lnSpc>
                <a:spcPct val="90000"/>
              </a:lnSpc>
              <a:spcBef>
                <a:spcPts val="1200"/>
              </a:spcBef>
              <a:spcAft>
                <a:spcPts val="0"/>
              </a:spcAft>
              <a:buClr>
                <a:srgbClr val="0F5494"/>
              </a:buClr>
              <a:buSzPts val="1400"/>
              <a:buFont typeface="Noto Sans Symbols"/>
              <a:buChar char="❑"/>
            </a:pPr>
            <a:r>
              <a:rPr lang="en-US" sz="1400" b="0" i="0" u="none" strike="noStrike" cap="none">
                <a:solidFill>
                  <a:srgbClr val="0F5494"/>
                </a:solidFill>
                <a:latin typeface="Verdana"/>
                <a:ea typeface="Verdana"/>
                <a:cs typeface="Verdana"/>
                <a:sym typeface="Verdana"/>
              </a:rPr>
              <a:t>Movilidad eléctrica: Panamá</a:t>
            </a:r>
            <a:r>
              <a:rPr lang="en-US">
                <a:solidFill>
                  <a:srgbClr val="0F5494"/>
                </a:solidFill>
                <a:latin typeface="Verdana"/>
                <a:ea typeface="Verdana"/>
                <a:cs typeface="Verdana"/>
                <a:sym typeface="Verdana"/>
              </a:rPr>
              <a:t>, Colombia y Argentina</a:t>
            </a:r>
            <a:endParaRPr/>
          </a:p>
          <a:p>
            <a:pPr marL="171450" marR="0" lvl="0" indent="-171450" algn="l" rtl="0">
              <a:lnSpc>
                <a:spcPct val="90000"/>
              </a:lnSpc>
              <a:spcBef>
                <a:spcPts val="1200"/>
              </a:spcBef>
              <a:spcAft>
                <a:spcPts val="0"/>
              </a:spcAft>
              <a:buClr>
                <a:srgbClr val="0F5494"/>
              </a:buClr>
              <a:buSzPts val="1400"/>
              <a:buFont typeface="Noto Sans Symbols"/>
              <a:buChar char="❑"/>
            </a:pPr>
            <a:r>
              <a:rPr lang="en-US" sz="1400" b="0" i="0" u="none" strike="noStrike" cap="none">
                <a:solidFill>
                  <a:srgbClr val="0F5494"/>
                </a:solidFill>
                <a:latin typeface="Verdana"/>
                <a:ea typeface="Verdana"/>
                <a:cs typeface="Verdana"/>
                <a:sym typeface="Verdana"/>
              </a:rPr>
              <a:t>Plataforma de asesoría sobre financiamiento climático</a:t>
            </a:r>
            <a:endParaRPr/>
          </a:p>
          <a:p>
            <a:pPr marL="171450" marR="0" lvl="0" indent="-171450" algn="l" rtl="0">
              <a:lnSpc>
                <a:spcPct val="90000"/>
              </a:lnSpc>
              <a:spcBef>
                <a:spcPts val="1200"/>
              </a:spcBef>
              <a:spcAft>
                <a:spcPts val="0"/>
              </a:spcAft>
              <a:buClr>
                <a:srgbClr val="0F5494"/>
              </a:buClr>
              <a:buSzPts val="1400"/>
              <a:buFont typeface="Noto Sans Symbols"/>
              <a:buChar char="❑"/>
            </a:pPr>
            <a:r>
              <a:rPr lang="en-US" sz="1400" b="0" i="0" u="none" strike="noStrike" cap="none">
                <a:solidFill>
                  <a:srgbClr val="0F5494"/>
                </a:solidFill>
                <a:latin typeface="Verdana"/>
                <a:ea typeface="Verdana"/>
                <a:cs typeface="Verdana"/>
                <a:sym typeface="Verdana"/>
              </a:rPr>
              <a:t>Monitoreo al financiamiento climático en América Latina y el Caribe</a:t>
            </a:r>
            <a:endParaRPr/>
          </a:p>
          <a:p>
            <a:pPr marL="0" marR="0" lvl="0" indent="0" algn="l" rtl="0">
              <a:lnSpc>
                <a:spcPct val="90000"/>
              </a:lnSpc>
              <a:spcBef>
                <a:spcPts val="1200"/>
              </a:spcBef>
              <a:spcAft>
                <a:spcPts val="0"/>
              </a:spcAft>
              <a:buNone/>
            </a:pPr>
            <a:r>
              <a:rPr lang="en-US" sz="1400" b="0" i="0" u="sng" strike="noStrike" cap="none">
                <a:solidFill>
                  <a:srgbClr val="0F5494"/>
                </a:solidFill>
                <a:latin typeface="Verdana"/>
                <a:ea typeface="Verdana"/>
                <a:cs typeface="Verdana"/>
                <a:sym typeface="Verdana"/>
              </a:rPr>
              <a:t>Diálogo de políticas:</a:t>
            </a:r>
            <a:endParaRPr/>
          </a:p>
          <a:p>
            <a:pPr marL="171450" marR="0" lvl="0" indent="-171450" algn="l" rtl="0">
              <a:lnSpc>
                <a:spcPct val="90000"/>
              </a:lnSpc>
              <a:spcBef>
                <a:spcPts val="1200"/>
              </a:spcBef>
              <a:spcAft>
                <a:spcPts val="0"/>
              </a:spcAft>
              <a:buClr>
                <a:srgbClr val="0F5494"/>
              </a:buClr>
              <a:buSzPts val="1400"/>
              <a:buFont typeface="Noto Sans Symbols"/>
              <a:buChar char="❑"/>
            </a:pPr>
            <a:r>
              <a:rPr lang="en-US" sz="1400" b="0" i="0" u="none" strike="noStrike" cap="none">
                <a:solidFill>
                  <a:srgbClr val="0F5494"/>
                </a:solidFill>
                <a:latin typeface="Verdana"/>
                <a:ea typeface="Verdana"/>
                <a:cs typeface="Verdana"/>
                <a:sym typeface="Verdana"/>
              </a:rPr>
              <a:t>Diálogo con Bancas de Desarrollo</a:t>
            </a:r>
            <a:endParaRPr/>
          </a:p>
          <a:p>
            <a:pPr marL="171450" marR="0" lvl="0" indent="-171450" algn="l" rtl="0">
              <a:lnSpc>
                <a:spcPct val="90000"/>
              </a:lnSpc>
              <a:spcBef>
                <a:spcPts val="1200"/>
              </a:spcBef>
              <a:spcAft>
                <a:spcPts val="0"/>
              </a:spcAft>
              <a:buClr>
                <a:srgbClr val="0F5494"/>
              </a:buClr>
              <a:buSzPts val="1400"/>
              <a:buFont typeface="Noto Sans Symbols"/>
              <a:buChar char="❑"/>
            </a:pPr>
            <a:r>
              <a:rPr lang="en-US" sz="1400" b="0" i="0" u="none" strike="noStrike" cap="none">
                <a:solidFill>
                  <a:srgbClr val="0F5494"/>
                </a:solidFill>
                <a:latin typeface="Verdana"/>
                <a:ea typeface="Verdana"/>
                <a:cs typeface="Verdana"/>
                <a:sym typeface="Verdana"/>
              </a:rPr>
              <a:t>Diálogo Regional sobre Finanzas del Clima en América Latina y el Caribe (DRFC)</a:t>
            </a:r>
            <a:endParaRPr/>
          </a:p>
        </p:txBody>
      </p:sp>
      <p:pic>
        <p:nvPicPr>
          <p:cNvPr id="264" name="Google Shape;264;p25"/>
          <p:cNvPicPr preferRelativeResize="0"/>
          <p:nvPr/>
        </p:nvPicPr>
        <p:blipFill>
          <a:blip r:embed="rId4">
            <a:alphaModFix/>
          </a:blip>
          <a:stretch>
            <a:fillRect/>
          </a:stretch>
        </p:blipFill>
        <p:spPr>
          <a:xfrm>
            <a:off x="8820725" y="2379125"/>
            <a:ext cx="3198825" cy="23775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p:nvPr/>
        </p:nvSpPr>
        <p:spPr>
          <a:xfrm>
            <a:off x="1700286" y="1259179"/>
            <a:ext cx="1515395" cy="1918793"/>
          </a:xfrm>
          <a:prstGeom prst="roundRect">
            <a:avLst>
              <a:gd name="adj" fmla="val 16667"/>
            </a:avLst>
          </a:prstGeom>
          <a:noFill/>
          <a:ln w="28575" cap="flat" cmpd="sng">
            <a:solidFill>
              <a:srgbClr val="0F5494"/>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Género y grupos vulnerables</a:t>
            </a:r>
            <a:endParaRPr/>
          </a:p>
        </p:txBody>
      </p:sp>
      <p:pic>
        <p:nvPicPr>
          <p:cNvPr id="271" name="Google Shape;271;p26" descr="Niños"/>
          <p:cNvPicPr preferRelativeResize="0"/>
          <p:nvPr/>
        </p:nvPicPr>
        <p:blipFill rotWithShape="1">
          <a:blip r:embed="rId3">
            <a:alphaModFix/>
          </a:blip>
          <a:srcRect/>
          <a:stretch/>
        </p:blipFill>
        <p:spPr>
          <a:xfrm>
            <a:off x="1808219" y="1235921"/>
            <a:ext cx="607880" cy="618879"/>
          </a:xfrm>
          <a:prstGeom prst="rect">
            <a:avLst/>
          </a:prstGeom>
          <a:noFill/>
          <a:ln>
            <a:noFill/>
          </a:ln>
        </p:spPr>
      </p:pic>
      <p:sp>
        <p:nvSpPr>
          <p:cNvPr id="272" name="Google Shape;272;p26"/>
          <p:cNvSpPr txBox="1"/>
          <p:nvPr/>
        </p:nvSpPr>
        <p:spPr>
          <a:xfrm>
            <a:off x="3585391" y="1545360"/>
            <a:ext cx="5390930" cy="1354217"/>
          </a:xfrm>
          <a:prstGeom prst="rect">
            <a:avLst/>
          </a:prstGeom>
          <a:solidFill>
            <a:schemeClr val="accent1">
              <a:alpha val="37647"/>
            </a:scheme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700" b="1" i="0" u="none" strike="noStrike" cap="none">
                <a:solidFill>
                  <a:srgbClr val="0F5494"/>
                </a:solidFill>
                <a:latin typeface="Verdana"/>
                <a:ea typeface="Verdana"/>
                <a:cs typeface="Verdana"/>
                <a:sym typeface="Verdana"/>
              </a:rPr>
              <a:t>ACCIONES NACIONALES</a:t>
            </a:r>
            <a:endParaRPr/>
          </a:p>
          <a:p>
            <a:pPr marL="171450" marR="0" lvl="0" indent="-171450" algn="l" rtl="0">
              <a:lnSpc>
                <a:spcPct val="90000"/>
              </a:lnSpc>
              <a:spcBef>
                <a:spcPts val="600"/>
              </a:spcBef>
              <a:spcAft>
                <a:spcPts val="0"/>
              </a:spcAft>
              <a:buClr>
                <a:srgbClr val="0F5494"/>
              </a:buClr>
              <a:buSzPts val="1700"/>
              <a:buFont typeface="Noto Sans Symbols"/>
              <a:buChar char="❑"/>
            </a:pPr>
            <a:r>
              <a:rPr lang="en-US" sz="1700" b="0" i="0" u="none" strike="noStrike" cap="none">
                <a:solidFill>
                  <a:srgbClr val="0F5494"/>
                </a:solidFill>
                <a:latin typeface="Verdana"/>
                <a:ea typeface="Verdana"/>
                <a:cs typeface="Verdana"/>
                <a:sym typeface="Verdana"/>
              </a:rPr>
              <a:t> Transversalización enfoque de género en las medidas de adaptación y mitigación de la NDC de Perú </a:t>
            </a:r>
            <a:endParaRPr/>
          </a:p>
          <a:p>
            <a:pPr marL="0" marR="0" lvl="0" indent="0" algn="l" rtl="0">
              <a:lnSpc>
                <a:spcPct val="90000"/>
              </a:lnSpc>
              <a:spcBef>
                <a:spcPts val="600"/>
              </a:spcBef>
              <a:spcAft>
                <a:spcPts val="0"/>
              </a:spcAft>
              <a:buNone/>
            </a:pPr>
            <a:endParaRPr sz="1200" b="0" i="0" u="none" strike="noStrike" cap="none">
              <a:solidFill>
                <a:srgbClr val="0F5494"/>
              </a:solidFill>
              <a:latin typeface="Verdana"/>
              <a:ea typeface="Verdana"/>
              <a:cs typeface="Verdana"/>
              <a:sym typeface="Verdana"/>
            </a:endParaRPr>
          </a:p>
        </p:txBody>
      </p:sp>
      <p:pic>
        <p:nvPicPr>
          <p:cNvPr id="273" name="Google Shape;273;p26"/>
          <p:cNvPicPr preferRelativeResize="0"/>
          <p:nvPr/>
        </p:nvPicPr>
        <p:blipFill>
          <a:blip r:embed="rId4">
            <a:alphaModFix/>
          </a:blip>
          <a:stretch>
            <a:fillRect/>
          </a:stretch>
        </p:blipFill>
        <p:spPr>
          <a:xfrm>
            <a:off x="3368081" y="3051977"/>
            <a:ext cx="5479474" cy="36536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7"/>
          <p:cNvSpPr/>
          <p:nvPr/>
        </p:nvSpPr>
        <p:spPr>
          <a:xfrm>
            <a:off x="1760344" y="1660933"/>
            <a:ext cx="1822800" cy="1728300"/>
          </a:xfrm>
          <a:prstGeom prst="roundRect">
            <a:avLst>
              <a:gd name="adj" fmla="val 16667"/>
            </a:avLst>
          </a:prstGeom>
          <a:noFill/>
          <a:ln w="28575" cap="flat" cmpd="sng">
            <a:solidFill>
              <a:srgbClr val="0F5494"/>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en-US" sz="1600" b="1"/>
              <a:t>Acción  para el Empoderamiento Climático</a:t>
            </a:r>
            <a:endParaRPr/>
          </a:p>
        </p:txBody>
      </p:sp>
      <p:pic>
        <p:nvPicPr>
          <p:cNvPr id="279" name="Google Shape;279;p27" descr="Libro abierto"/>
          <p:cNvPicPr preferRelativeResize="0"/>
          <p:nvPr/>
        </p:nvPicPr>
        <p:blipFill rotWithShape="1">
          <a:blip r:embed="rId3">
            <a:alphaModFix/>
          </a:blip>
          <a:srcRect/>
          <a:stretch/>
        </p:blipFill>
        <p:spPr>
          <a:xfrm>
            <a:off x="1221689" y="2255759"/>
            <a:ext cx="538649" cy="538649"/>
          </a:xfrm>
          <a:prstGeom prst="rect">
            <a:avLst/>
          </a:prstGeom>
          <a:noFill/>
          <a:ln>
            <a:noFill/>
          </a:ln>
        </p:spPr>
      </p:pic>
      <p:sp>
        <p:nvSpPr>
          <p:cNvPr id="280" name="Google Shape;280;p27"/>
          <p:cNvSpPr txBox="1"/>
          <p:nvPr/>
        </p:nvSpPr>
        <p:spPr>
          <a:xfrm>
            <a:off x="4192821" y="1760514"/>
            <a:ext cx="2279100" cy="1091100"/>
          </a:xfrm>
          <a:prstGeom prst="rect">
            <a:avLst/>
          </a:prstGeom>
          <a:solidFill>
            <a:schemeClr val="accent1">
              <a:alpha val="37647"/>
            </a:scheme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00" b="1" i="0" u="none" strike="noStrike" cap="none">
                <a:solidFill>
                  <a:srgbClr val="0F5494"/>
                </a:solidFill>
                <a:latin typeface="Verdana"/>
                <a:ea typeface="Verdana"/>
                <a:cs typeface="Verdana"/>
                <a:sym typeface="Verdana"/>
              </a:rPr>
              <a:t>ACCIONES NACIONALES</a:t>
            </a:r>
            <a:endParaRPr/>
          </a:p>
          <a:p>
            <a:pPr marL="171450" marR="0" lvl="0" indent="-171450" algn="l" rtl="0">
              <a:lnSpc>
                <a:spcPct val="90000"/>
              </a:lnSpc>
              <a:spcBef>
                <a:spcPts val="600"/>
              </a:spcBef>
              <a:spcAft>
                <a:spcPts val="0"/>
              </a:spcAft>
              <a:buClr>
                <a:srgbClr val="0F5494"/>
              </a:buClr>
              <a:buSzPts val="1700"/>
              <a:buFont typeface="Noto Sans Symbols"/>
              <a:buChar char="❑"/>
            </a:pPr>
            <a:r>
              <a:rPr lang="en-US" sz="1700" b="0" i="0" u="none" strike="noStrike" cap="none">
                <a:solidFill>
                  <a:srgbClr val="0F5494"/>
                </a:solidFill>
                <a:latin typeface="Verdana"/>
                <a:ea typeface="Verdana"/>
                <a:cs typeface="Verdana"/>
                <a:sym typeface="Verdana"/>
              </a:rPr>
              <a:t>Uruguay</a:t>
            </a:r>
            <a:endParaRPr/>
          </a:p>
          <a:p>
            <a:pPr marL="0" marR="0" lvl="0" indent="0" algn="l" rtl="0">
              <a:lnSpc>
                <a:spcPct val="90000"/>
              </a:lnSpc>
              <a:spcBef>
                <a:spcPts val="600"/>
              </a:spcBef>
              <a:spcAft>
                <a:spcPts val="0"/>
              </a:spcAft>
              <a:buNone/>
            </a:pPr>
            <a:endParaRPr sz="1200" b="1" i="0" u="none" strike="noStrike" cap="none">
              <a:solidFill>
                <a:srgbClr val="0F5494"/>
              </a:solidFill>
              <a:latin typeface="Verdana"/>
              <a:ea typeface="Verdana"/>
              <a:cs typeface="Verdana"/>
              <a:sym typeface="Verdana"/>
            </a:endParaRPr>
          </a:p>
        </p:txBody>
      </p:sp>
      <p:pic>
        <p:nvPicPr>
          <p:cNvPr id="281" name="Google Shape;281;p27" descr="https://lh3.googleusercontent.com/8zVpy7oo9B2q9G9SsNTHh16Fan1by6UMxGo5N-YeoL_tf7ZctZAPeLIgovd2ZQQ-pqpo_Ololco2e9i3Unmn6hY4a2d9uXmOyVvwZbhSpDpT10F8VLCcgbvbUTLvdJarTFc8eanSGFYoZbQTYQ"/>
          <p:cNvPicPr preferRelativeResize="0"/>
          <p:nvPr/>
        </p:nvPicPr>
        <p:blipFill rotWithShape="1">
          <a:blip r:embed="rId4">
            <a:alphaModFix/>
          </a:blip>
          <a:srcRect/>
          <a:stretch/>
        </p:blipFill>
        <p:spPr>
          <a:xfrm>
            <a:off x="4466100" y="4087949"/>
            <a:ext cx="3259824" cy="2129626"/>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282" name="Google Shape;282;p27"/>
          <p:cNvSpPr txBox="1"/>
          <p:nvPr/>
        </p:nvSpPr>
        <p:spPr>
          <a:xfrm>
            <a:off x="7081600" y="1660925"/>
            <a:ext cx="4149600" cy="2129700"/>
          </a:xfrm>
          <a:prstGeom prst="rect">
            <a:avLst/>
          </a:prstGeom>
          <a:solidFill>
            <a:schemeClr val="accent1">
              <a:alpha val="37650"/>
            </a:scheme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700" b="1">
                <a:solidFill>
                  <a:srgbClr val="0F5494"/>
                </a:solidFill>
                <a:latin typeface="Verdana"/>
                <a:ea typeface="Verdana"/>
                <a:cs typeface="Verdana"/>
                <a:sym typeface="Verdana"/>
              </a:rPr>
              <a:t>INICIATIVAS REGIONALES</a:t>
            </a:r>
            <a:endParaRPr sz="1700" b="1">
              <a:solidFill>
                <a:srgbClr val="0F5494"/>
              </a:solidFill>
              <a:latin typeface="Verdana"/>
              <a:ea typeface="Verdana"/>
              <a:cs typeface="Verdana"/>
              <a:sym typeface="Verdana"/>
            </a:endParaRPr>
          </a:p>
          <a:p>
            <a:pPr marL="171450" lvl="0" indent="-171450" algn="l" rtl="0">
              <a:lnSpc>
                <a:spcPct val="115000"/>
              </a:lnSpc>
              <a:spcBef>
                <a:spcPts val="400"/>
              </a:spcBef>
              <a:spcAft>
                <a:spcPts val="0"/>
              </a:spcAft>
              <a:buClr>
                <a:srgbClr val="133176"/>
              </a:buClr>
              <a:buSzPts val="1700"/>
              <a:buFont typeface="Verdana"/>
              <a:buChar char="❑"/>
            </a:pPr>
            <a:r>
              <a:rPr lang="en-US" sz="1700">
                <a:solidFill>
                  <a:srgbClr val="0F5494"/>
                </a:solidFill>
                <a:latin typeface="Verdana"/>
                <a:ea typeface="Verdana"/>
                <a:cs typeface="Verdana"/>
                <a:sym typeface="Verdana"/>
              </a:rPr>
              <a:t>Intercambio de conocimientos: Índice Municipa</a:t>
            </a:r>
            <a:r>
              <a:rPr lang="en-US" sz="1100" b="1">
                <a:solidFill>
                  <a:schemeClr val="dk1"/>
                </a:solidFill>
              </a:rPr>
              <a:t>l </a:t>
            </a:r>
            <a:r>
              <a:rPr lang="en-US" sz="1700">
                <a:solidFill>
                  <a:srgbClr val="0F5494"/>
                </a:solidFill>
                <a:latin typeface="Verdana"/>
                <a:ea typeface="Verdana"/>
                <a:cs typeface="Verdana"/>
                <a:sym typeface="Verdana"/>
              </a:rPr>
              <a:t>de Riesgo de Desastre (Colombia).</a:t>
            </a:r>
            <a:endParaRPr sz="1700">
              <a:solidFill>
                <a:srgbClr val="0F5494"/>
              </a:solidFill>
              <a:latin typeface="Verdana"/>
              <a:ea typeface="Verdana"/>
              <a:cs typeface="Verdana"/>
              <a:sym typeface="Verdana"/>
            </a:endParaRPr>
          </a:p>
          <a:p>
            <a:pPr marL="171450" marR="0" lvl="0" indent="-171450" algn="l" rtl="0">
              <a:lnSpc>
                <a:spcPct val="90000"/>
              </a:lnSpc>
              <a:spcBef>
                <a:spcPts val="600"/>
              </a:spcBef>
              <a:spcAft>
                <a:spcPts val="0"/>
              </a:spcAft>
              <a:buClr>
                <a:srgbClr val="133176"/>
              </a:buClr>
              <a:buSzPts val="1700"/>
              <a:buFont typeface="Verdana"/>
              <a:buChar char="❑"/>
            </a:pPr>
            <a:r>
              <a:rPr lang="en-US" sz="1700">
                <a:solidFill>
                  <a:srgbClr val="0F5494"/>
                </a:solidFill>
                <a:latin typeface="Verdana"/>
                <a:ea typeface="Verdana"/>
                <a:cs typeface="Verdana"/>
                <a:sym typeface="Verdana"/>
              </a:rPr>
              <a:t>Incorporación del cambio climático en educación superior: UDUAL y AFEIAL.</a:t>
            </a:r>
            <a:endParaRPr sz="1700">
              <a:solidFill>
                <a:srgbClr val="0F5494"/>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8"/>
          <p:cNvPicPr preferRelativeResize="0"/>
          <p:nvPr/>
        </p:nvPicPr>
        <p:blipFill rotWithShape="1">
          <a:blip r:embed="rId3">
            <a:alphaModFix/>
          </a:blip>
          <a:srcRect/>
          <a:stretch/>
        </p:blipFill>
        <p:spPr>
          <a:xfrm>
            <a:off x="3670014" y="4036434"/>
            <a:ext cx="4946266" cy="832726"/>
          </a:xfrm>
          <a:prstGeom prst="rect">
            <a:avLst/>
          </a:prstGeom>
          <a:noFill/>
          <a:ln>
            <a:noFill/>
          </a:ln>
        </p:spPr>
      </p:pic>
      <p:pic>
        <p:nvPicPr>
          <p:cNvPr id="288" name="Google Shape;288;p28"/>
          <p:cNvPicPr preferRelativeResize="0"/>
          <p:nvPr/>
        </p:nvPicPr>
        <p:blipFill rotWithShape="1">
          <a:blip r:embed="rId4">
            <a:alphaModFix/>
          </a:blip>
          <a:srcRect/>
          <a:stretch/>
        </p:blipFill>
        <p:spPr>
          <a:xfrm>
            <a:off x="3670691" y="1970003"/>
            <a:ext cx="4945589" cy="14095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ctrTitle"/>
          </p:nvPr>
        </p:nvSpPr>
        <p:spPr>
          <a:xfrm>
            <a:off x="1524000" y="1122363"/>
            <a:ext cx="9144000" cy="111283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6000" b="1" i="0" u="none" strike="noStrike" cap="none">
                <a:solidFill>
                  <a:schemeClr val="lt1"/>
                </a:solidFill>
                <a:latin typeface="Nunito"/>
                <a:ea typeface="Nunito"/>
                <a:cs typeface="Nunito"/>
                <a:sym typeface="Nunito"/>
              </a:rPr>
              <a:t>GRACIAS</a:t>
            </a:r>
            <a:endParaRPr sz="6000" b="0" i="0" u="none" strike="noStrike" cap="none">
              <a:solidFill>
                <a:schemeClr val="dk1"/>
              </a:solidFill>
              <a:latin typeface="Calibri"/>
              <a:ea typeface="Calibri"/>
              <a:cs typeface="Calibri"/>
              <a:sym typeface="Calibri"/>
            </a:endParaRPr>
          </a:p>
        </p:txBody>
      </p:sp>
      <p:sp>
        <p:nvSpPr>
          <p:cNvPr id="294" name="Google Shape;294;p29"/>
          <p:cNvSpPr txBox="1">
            <a:spLocks noGrp="1"/>
          </p:cNvSpPr>
          <p:nvPr>
            <p:ph type="subTitle" idx="1"/>
          </p:nvPr>
        </p:nvSpPr>
        <p:spPr>
          <a:xfrm>
            <a:off x="1524000" y="2352163"/>
            <a:ext cx="9144000" cy="1655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alibri"/>
                <a:ea typeface="Calibri"/>
                <a:cs typeface="Calibri"/>
                <a:sym typeface="Calibri"/>
              </a:rPr>
              <a:t>www.euroclima.org</a:t>
            </a:r>
            <a:endParaRPr sz="2400" b="0" i="0" u="none" strike="noStrike" cap="none">
              <a:solidFill>
                <a:schemeClr val="lt1"/>
              </a:solidFill>
              <a:latin typeface="Calibri"/>
              <a:ea typeface="Calibri"/>
              <a:cs typeface="Calibri"/>
              <a:sym typeface="Calibri"/>
            </a:endParaRPr>
          </a:p>
        </p:txBody>
      </p:sp>
      <p:sp>
        <p:nvSpPr>
          <p:cNvPr id="295" name="Google Shape;295;p29"/>
          <p:cNvSpPr txBox="1"/>
          <p:nvPr/>
        </p:nvSpPr>
        <p:spPr>
          <a:xfrm>
            <a:off x="1950000" y="3345650"/>
            <a:ext cx="8114700" cy="39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libri"/>
                <a:ea typeface="Calibri"/>
                <a:cs typeface="Calibri"/>
                <a:sym typeface="Calibri"/>
              </a:rPr>
              <a:t>Síguenos en</a:t>
            </a:r>
            <a:endParaRPr sz="14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96" name="Google Shape;296;p29"/>
          <p:cNvPicPr preferRelativeResize="0"/>
          <p:nvPr/>
        </p:nvPicPr>
        <p:blipFill rotWithShape="1">
          <a:blip r:embed="rId3">
            <a:alphaModFix/>
          </a:blip>
          <a:srcRect/>
          <a:stretch/>
        </p:blipFill>
        <p:spPr>
          <a:xfrm>
            <a:off x="3271550" y="3800746"/>
            <a:ext cx="5471576" cy="1414850"/>
          </a:xfrm>
          <a:prstGeom prst="rect">
            <a:avLst/>
          </a:prstGeom>
          <a:noFill/>
          <a:ln>
            <a:noFill/>
          </a:ln>
        </p:spPr>
      </p:pic>
      <p:sp>
        <p:nvSpPr>
          <p:cNvPr id="297" name="Google Shape;297;p29"/>
          <p:cNvSpPr txBox="1"/>
          <p:nvPr/>
        </p:nvSpPr>
        <p:spPr>
          <a:xfrm>
            <a:off x="3152325" y="5334100"/>
            <a:ext cx="1409700" cy="39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hlink"/>
                </a:solidFill>
                <a:uFill>
                  <a:noFill/>
                </a:uFill>
                <a:latin typeface="Calibri"/>
                <a:ea typeface="Calibri"/>
                <a:cs typeface="Calibri"/>
                <a:sym typeface="Calibri"/>
                <a:hlinkClick r:id="rId4"/>
              </a:rPr>
              <a:t>@EUROCLIMAplus</a:t>
            </a:r>
            <a:r>
              <a:rPr lang="en-US" sz="1400" b="0" i="0" u="none" strike="noStrike" cap="none">
                <a:solidFill>
                  <a:srgbClr val="FFFFFF"/>
                </a:solidFill>
                <a:latin typeface="Calibri"/>
                <a:ea typeface="Calibri"/>
                <a:cs typeface="Calibri"/>
                <a:sym typeface="Calibri"/>
              </a:rPr>
              <a:t> </a:t>
            </a:r>
            <a:endParaRPr sz="14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98" name="Google Shape;298;p29"/>
          <p:cNvSpPr txBox="1"/>
          <p:nvPr/>
        </p:nvSpPr>
        <p:spPr>
          <a:xfrm>
            <a:off x="4366725" y="5369200"/>
            <a:ext cx="1906200" cy="39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hlink"/>
                </a:solidFill>
                <a:uFill>
                  <a:noFill/>
                </a:uFill>
                <a:latin typeface="Calibri"/>
                <a:ea typeface="Calibri"/>
                <a:cs typeface="Calibri"/>
                <a:sym typeface="Calibri"/>
                <a:hlinkClick r:id="rId5"/>
              </a:rPr>
              <a:t>@EUROCLIMA_UE_AL</a:t>
            </a:r>
            <a:r>
              <a:rPr lang="en-US" sz="1200" b="1" i="0" u="none" strike="noStrike" cap="none">
                <a:solidFill>
                  <a:srgbClr val="FFFFFF"/>
                </a:solidFill>
                <a:latin typeface="Calibri"/>
                <a:ea typeface="Calibri"/>
                <a:cs typeface="Calibri"/>
                <a:sym typeface="Calibri"/>
              </a:rPr>
              <a:t>     </a:t>
            </a:r>
            <a:r>
              <a:rPr lang="en-US" sz="1100" b="0" i="0" u="none" strike="noStrike" cap="none">
                <a:solidFill>
                  <a:srgbClr val="FFFFFF"/>
                </a:solidFill>
                <a:latin typeface="Calibri"/>
                <a:ea typeface="Calibri"/>
                <a:cs typeface="Calibri"/>
                <a:sym typeface="Calibri"/>
              </a:rPr>
              <a:t>   </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libri"/>
                <a:ea typeface="Calibri"/>
                <a:cs typeface="Calibri"/>
                <a:sym typeface="Calibri"/>
              </a:rPr>
              <a:t> </a:t>
            </a:r>
            <a:endParaRPr sz="14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99" name="Google Shape;299;p29"/>
          <p:cNvSpPr txBox="1"/>
          <p:nvPr/>
        </p:nvSpPr>
        <p:spPr>
          <a:xfrm>
            <a:off x="6002850" y="5280700"/>
            <a:ext cx="1409700" cy="56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Programa</a:t>
            </a:r>
            <a:endParaRPr sz="12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EUROCLIMA+   </a:t>
            </a:r>
            <a:endParaRPr sz="12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libri"/>
                <a:ea typeface="Calibri"/>
                <a:cs typeface="Calibri"/>
                <a:sym typeface="Calibri"/>
              </a:rPr>
              <a:t> </a:t>
            </a:r>
            <a:endParaRPr sz="14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00" name="Google Shape;300;p29"/>
          <p:cNvSpPr txBox="1"/>
          <p:nvPr/>
        </p:nvSpPr>
        <p:spPr>
          <a:xfrm>
            <a:off x="7477575" y="5334100"/>
            <a:ext cx="1146300" cy="39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EUROCLIMA+</a:t>
            </a:r>
            <a:endParaRPr sz="12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libri"/>
                <a:ea typeface="Calibri"/>
                <a:cs typeface="Calibri"/>
                <a:sym typeface="Calibri"/>
              </a:rPr>
              <a:t> </a:t>
            </a:r>
            <a:endParaRPr sz="14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406577" y="1465733"/>
            <a:ext cx="8732215" cy="994172"/>
          </a:xfrm>
          <a:prstGeom prst="rect">
            <a:avLst/>
          </a:prstGeom>
          <a:noFill/>
          <a:ln>
            <a:noFill/>
          </a:ln>
        </p:spPr>
        <p:txBody>
          <a:bodyPr spcFirstLastPara="1" wrap="square" lIns="91425" tIns="45700" rIns="91425" bIns="45700" anchor="ctr" anchorCtr="0">
            <a:noAutofit/>
          </a:bodyPr>
          <a:lstStyle/>
          <a:p>
            <a:pPr marL="358775" marR="0" lvl="0" indent="0" algn="ctr" rtl="0">
              <a:spcBef>
                <a:spcPts val="0"/>
              </a:spcBef>
              <a:spcAft>
                <a:spcPts val="0"/>
              </a:spcAft>
              <a:buNone/>
            </a:pPr>
            <a:r>
              <a:rPr lang="en-US" sz="3000" b="1" i="0" u="none" strike="noStrike" cap="none">
                <a:solidFill>
                  <a:srgbClr val="0F5494"/>
                </a:solidFill>
                <a:latin typeface="Verdana"/>
                <a:ea typeface="Verdana"/>
                <a:cs typeface="Verdana"/>
                <a:sym typeface="Verdana"/>
              </a:rPr>
              <a:t>Componente Gobernanza Climática</a:t>
            </a:r>
            <a:br>
              <a:rPr lang="en-US" sz="3000" b="1" i="0" u="none" strike="noStrike" cap="none">
                <a:solidFill>
                  <a:srgbClr val="0F5494"/>
                </a:solidFill>
                <a:latin typeface="Verdana"/>
                <a:ea typeface="Verdana"/>
                <a:cs typeface="Verdana"/>
                <a:sym typeface="Verdana"/>
              </a:rPr>
            </a:br>
            <a:r>
              <a:rPr lang="en-US" sz="3000" b="1" i="0" u="none" strike="noStrike" cap="none">
                <a:solidFill>
                  <a:srgbClr val="0F5494"/>
                </a:solidFill>
                <a:latin typeface="Verdana"/>
                <a:ea typeface="Verdana"/>
                <a:cs typeface="Verdana"/>
                <a:sym typeface="Verdana"/>
              </a:rPr>
              <a:t> para apoyar a los países latinoamericanos a implementar su política climática orientada al cumplimiento de sus NDC </a:t>
            </a:r>
            <a:br>
              <a:rPr lang="en-US" sz="3000" b="1" i="0" u="none" strike="noStrike" cap="none">
                <a:solidFill>
                  <a:srgbClr val="0F5494"/>
                </a:solidFill>
                <a:latin typeface="Verdana"/>
                <a:ea typeface="Verdana"/>
                <a:cs typeface="Verdana"/>
                <a:sym typeface="Verdana"/>
              </a:rPr>
            </a:br>
            <a:endParaRPr sz="3000" b="1" i="0" u="none" strike="noStrike" cap="none">
              <a:solidFill>
                <a:srgbClr val="0F5494"/>
              </a:solidFill>
              <a:latin typeface="Verdana"/>
              <a:ea typeface="Verdana"/>
              <a:cs typeface="Verdana"/>
              <a:sym typeface="Verdana"/>
            </a:endParaRPr>
          </a:p>
        </p:txBody>
      </p:sp>
      <p:sp>
        <p:nvSpPr>
          <p:cNvPr id="109" name="Google Shape;109;p16"/>
          <p:cNvSpPr txBox="1">
            <a:spLocks noGrp="1"/>
          </p:cNvSpPr>
          <p:nvPr>
            <p:ph type="body" idx="1"/>
          </p:nvPr>
        </p:nvSpPr>
        <p:spPr>
          <a:xfrm>
            <a:off x="2135019" y="3068960"/>
            <a:ext cx="7599750" cy="318824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2D5EC1"/>
              </a:buClr>
              <a:buSzPts val="2000"/>
              <a:buFont typeface="Verdana"/>
              <a:buChar char="•"/>
            </a:pPr>
            <a:r>
              <a:rPr lang="en-US" sz="2000" b="0" i="1" u="none" strike="noStrike" cap="none">
                <a:solidFill>
                  <a:srgbClr val="0F5494"/>
                </a:solidFill>
                <a:latin typeface="Verdana"/>
                <a:ea typeface="Verdana"/>
                <a:cs typeface="Verdana"/>
                <a:sym typeface="Verdana"/>
              </a:rPr>
              <a:t>Agencias implementadoras:</a:t>
            </a:r>
            <a:endParaRPr/>
          </a:p>
          <a:p>
            <a:pPr marL="342900" marR="0" lvl="0" indent="-190500" algn="l" rtl="0">
              <a:spcBef>
                <a:spcPts val="480"/>
              </a:spcBef>
              <a:spcAft>
                <a:spcPts val="0"/>
              </a:spcAft>
              <a:buClr>
                <a:srgbClr val="2D5EC1"/>
              </a:buClr>
              <a:buSzPts val="2400"/>
              <a:buFont typeface="Verdana"/>
              <a:buNone/>
            </a:pPr>
            <a:endParaRPr sz="2400" b="0" i="1" u="none" strike="noStrike" cap="none">
              <a:solidFill>
                <a:srgbClr val="0F5494"/>
              </a:solidFill>
              <a:latin typeface="Gill Sans"/>
              <a:ea typeface="Gill Sans"/>
              <a:cs typeface="Gill Sans"/>
              <a:sym typeface="Gill Sans"/>
            </a:endParaRPr>
          </a:p>
          <a:p>
            <a:pPr marL="342900" marR="0" lvl="0" indent="-190500" algn="l" rtl="0">
              <a:spcBef>
                <a:spcPts val="480"/>
              </a:spcBef>
              <a:spcAft>
                <a:spcPts val="0"/>
              </a:spcAft>
              <a:buClr>
                <a:srgbClr val="2D5EC1"/>
              </a:buClr>
              <a:buSzPts val="2400"/>
              <a:buFont typeface="Verdana"/>
              <a:buNone/>
            </a:pPr>
            <a:endParaRPr sz="2400" b="0" i="1" u="none" strike="noStrike" cap="none">
              <a:solidFill>
                <a:srgbClr val="0F5494"/>
              </a:solidFill>
              <a:latin typeface="Gill Sans"/>
              <a:ea typeface="Gill Sans"/>
              <a:cs typeface="Gill Sans"/>
              <a:sym typeface="Gill Sans"/>
            </a:endParaRPr>
          </a:p>
          <a:p>
            <a:pPr marL="342900" marR="0" lvl="0" indent="-190500" algn="l" rtl="0">
              <a:spcBef>
                <a:spcPts val="480"/>
              </a:spcBef>
              <a:spcAft>
                <a:spcPts val="0"/>
              </a:spcAft>
              <a:buClr>
                <a:srgbClr val="2D5EC1"/>
              </a:buClr>
              <a:buSzPts val="2400"/>
              <a:buFont typeface="Verdana"/>
              <a:buNone/>
            </a:pPr>
            <a:endParaRPr sz="2400" b="0" i="1" u="none" strike="noStrike" cap="none">
              <a:solidFill>
                <a:srgbClr val="0F5494"/>
              </a:solidFill>
              <a:latin typeface="Gill Sans"/>
              <a:ea typeface="Gill Sans"/>
              <a:cs typeface="Gill Sans"/>
              <a:sym typeface="Gill Sans"/>
            </a:endParaRPr>
          </a:p>
          <a:p>
            <a:pPr marL="342900" marR="0" lvl="0" indent="-190500" algn="l" rtl="0">
              <a:spcBef>
                <a:spcPts val="480"/>
              </a:spcBef>
              <a:spcAft>
                <a:spcPts val="0"/>
              </a:spcAft>
              <a:buClr>
                <a:srgbClr val="2D5EC1"/>
              </a:buClr>
              <a:buSzPts val="2400"/>
              <a:buFont typeface="Verdana"/>
              <a:buNone/>
            </a:pPr>
            <a:endParaRPr sz="2400" b="0" i="1" u="none" strike="noStrike" cap="none">
              <a:solidFill>
                <a:srgbClr val="0F5494"/>
              </a:solidFill>
              <a:latin typeface="Gill Sans"/>
              <a:ea typeface="Gill Sans"/>
              <a:cs typeface="Gill Sans"/>
              <a:sym typeface="Gill Sans"/>
            </a:endParaRPr>
          </a:p>
          <a:p>
            <a:pPr marL="342900" marR="0" lvl="0" indent="0" algn="l" rtl="0">
              <a:spcBef>
                <a:spcPts val="400"/>
              </a:spcBef>
              <a:spcAft>
                <a:spcPts val="0"/>
              </a:spcAft>
              <a:buNone/>
            </a:pPr>
            <a:endParaRPr sz="2400" b="0" i="1" u="none" strike="noStrike" cap="none">
              <a:solidFill>
                <a:srgbClr val="0F5494"/>
              </a:solidFill>
              <a:latin typeface="Gill Sans"/>
              <a:ea typeface="Gill Sans"/>
              <a:cs typeface="Gill Sans"/>
              <a:sym typeface="Gill Sans"/>
            </a:endParaRPr>
          </a:p>
          <a:p>
            <a:pPr marL="342900" marR="0" lvl="0" indent="-190500" algn="l" rtl="0">
              <a:spcBef>
                <a:spcPts val="1080"/>
              </a:spcBef>
              <a:spcAft>
                <a:spcPts val="0"/>
              </a:spcAft>
              <a:buClr>
                <a:schemeClr val="lt1"/>
              </a:buClr>
              <a:buSzPts val="2400"/>
              <a:buFont typeface="Verdana"/>
              <a:buNone/>
            </a:pPr>
            <a:endParaRPr sz="2400" b="0" i="1" u="none" strike="noStrike" cap="none">
              <a:solidFill>
                <a:srgbClr val="0F5494"/>
              </a:solidFill>
              <a:latin typeface="Gill Sans"/>
              <a:ea typeface="Gill Sans"/>
              <a:cs typeface="Gill Sans"/>
              <a:sym typeface="Gill Sans"/>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Gill Sans"/>
              <a:ea typeface="Gill Sans"/>
              <a:cs typeface="Gill Sans"/>
              <a:sym typeface="Gill Sans"/>
            </a:endParaRPr>
          </a:p>
        </p:txBody>
      </p:sp>
      <p:sp>
        <p:nvSpPr>
          <p:cNvPr id="110" name="Google Shape;110;p16"/>
          <p:cNvSpPr txBox="1">
            <a:spLocks noGrp="1"/>
          </p:cNvSpPr>
          <p:nvPr>
            <p:ph type="sldNum" idx="4294967295"/>
          </p:nvPr>
        </p:nvSpPr>
        <p:spPr>
          <a:xfrm>
            <a:off x="8005192" y="6481142"/>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pic>
        <p:nvPicPr>
          <p:cNvPr id="111" name="Google Shape;111;p16" descr="ONU"/>
          <p:cNvPicPr preferRelativeResize="0"/>
          <p:nvPr/>
        </p:nvPicPr>
        <p:blipFill rotWithShape="1">
          <a:blip r:embed="rId3">
            <a:alphaModFix/>
          </a:blip>
          <a:srcRect/>
          <a:stretch/>
        </p:blipFill>
        <p:spPr>
          <a:xfrm>
            <a:off x="6528048" y="3567478"/>
            <a:ext cx="1728192" cy="1229675"/>
          </a:xfrm>
          <a:prstGeom prst="rect">
            <a:avLst/>
          </a:prstGeom>
          <a:noFill/>
          <a:ln>
            <a:noFill/>
          </a:ln>
        </p:spPr>
      </p:pic>
      <p:pic>
        <p:nvPicPr>
          <p:cNvPr id="112" name="Google Shape;112;p16" descr="GIZ"/>
          <p:cNvPicPr preferRelativeResize="0"/>
          <p:nvPr/>
        </p:nvPicPr>
        <p:blipFill rotWithShape="1">
          <a:blip r:embed="rId4">
            <a:alphaModFix/>
          </a:blip>
          <a:srcRect/>
          <a:stretch/>
        </p:blipFill>
        <p:spPr>
          <a:xfrm>
            <a:off x="4196457" y="3406340"/>
            <a:ext cx="2088232" cy="1485857"/>
          </a:xfrm>
          <a:prstGeom prst="rect">
            <a:avLst/>
          </a:prstGeom>
          <a:noFill/>
          <a:ln>
            <a:noFill/>
          </a:ln>
        </p:spPr>
      </p:pic>
      <p:pic>
        <p:nvPicPr>
          <p:cNvPr id="113" name="Google Shape;113;p16" descr="CEPAL"/>
          <p:cNvPicPr preferRelativeResize="0"/>
          <p:nvPr/>
        </p:nvPicPr>
        <p:blipFill rotWithShape="1">
          <a:blip r:embed="rId5">
            <a:alphaModFix/>
          </a:blip>
          <a:srcRect/>
          <a:stretch/>
        </p:blipFill>
        <p:spPr>
          <a:xfrm>
            <a:off x="8218855" y="3444083"/>
            <a:ext cx="1982142" cy="1410370"/>
          </a:xfrm>
          <a:prstGeom prst="rect">
            <a:avLst/>
          </a:prstGeom>
          <a:noFill/>
          <a:ln>
            <a:noFill/>
          </a:ln>
        </p:spPr>
      </p:pic>
      <p:pic>
        <p:nvPicPr>
          <p:cNvPr id="114" name="Google Shape;114;p16" descr="FIIAPP"/>
          <p:cNvPicPr preferRelativeResize="0"/>
          <p:nvPr/>
        </p:nvPicPr>
        <p:blipFill rotWithShape="1">
          <a:blip r:embed="rId6">
            <a:alphaModFix/>
          </a:blip>
          <a:srcRect/>
          <a:stretch/>
        </p:blipFill>
        <p:spPr>
          <a:xfrm>
            <a:off x="1897199" y="3444084"/>
            <a:ext cx="2177579" cy="14858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body" idx="1"/>
          </p:nvPr>
        </p:nvSpPr>
        <p:spPr>
          <a:xfrm>
            <a:off x="1893498" y="1757754"/>
            <a:ext cx="8229600" cy="157601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chemeClr val="lt1"/>
              </a:buClr>
              <a:buSzPts val="2200"/>
              <a:buFont typeface="Verdana"/>
              <a:buChar char="•"/>
            </a:pPr>
            <a:r>
              <a:rPr lang="en-US" sz="2200" b="0" i="0" u="none" strike="noStrike" cap="none">
                <a:solidFill>
                  <a:srgbClr val="0F5494"/>
                </a:solidFill>
                <a:latin typeface="Verdana"/>
                <a:ea typeface="Verdana"/>
                <a:cs typeface="Verdana"/>
                <a:sym typeface="Verdana"/>
              </a:rPr>
              <a:t>Acompañar a los países latinoamericanos de acuerdo con sus necesidades, buscando promover el </a:t>
            </a:r>
            <a:r>
              <a:rPr lang="en-US" sz="2200" b="1" i="0" u="none" strike="noStrike" cap="none">
                <a:solidFill>
                  <a:srgbClr val="0F5494"/>
                </a:solidFill>
                <a:latin typeface="Verdana"/>
                <a:ea typeface="Verdana"/>
                <a:cs typeface="Verdana"/>
                <a:sym typeface="Verdana"/>
              </a:rPr>
              <a:t>diálogo político</a:t>
            </a:r>
            <a:r>
              <a:rPr lang="en-US" sz="2200" b="0" i="0" u="none" strike="noStrike" cap="none">
                <a:solidFill>
                  <a:srgbClr val="0F5494"/>
                </a:solidFill>
                <a:latin typeface="Verdana"/>
                <a:ea typeface="Verdana"/>
                <a:cs typeface="Verdana"/>
                <a:sym typeface="Verdana"/>
              </a:rPr>
              <a:t>, el intercambio y la </a:t>
            </a:r>
            <a:r>
              <a:rPr lang="en-US" sz="2200" b="1" i="0" u="none" strike="noStrike" cap="none">
                <a:solidFill>
                  <a:srgbClr val="0F5494"/>
                </a:solidFill>
                <a:latin typeface="Verdana"/>
                <a:ea typeface="Verdana"/>
                <a:cs typeface="Verdana"/>
                <a:sym typeface="Verdana"/>
              </a:rPr>
              <a:t>gestión de conocimientos</a:t>
            </a:r>
            <a:r>
              <a:rPr lang="en-US" sz="2200" b="0" i="0" u="none" strike="noStrike" cap="none">
                <a:solidFill>
                  <a:srgbClr val="0F5494"/>
                </a:solidFill>
                <a:latin typeface="Verdana"/>
                <a:ea typeface="Verdana"/>
                <a:cs typeface="Verdana"/>
                <a:sym typeface="Verdana"/>
              </a:rPr>
              <a:t>, el </a:t>
            </a:r>
            <a:r>
              <a:rPr lang="en-US" sz="2200" b="1" i="0" u="none" strike="noStrike" cap="none">
                <a:solidFill>
                  <a:srgbClr val="0F5494"/>
                </a:solidFill>
                <a:latin typeface="Verdana"/>
                <a:ea typeface="Verdana"/>
                <a:cs typeface="Verdana"/>
                <a:sym typeface="Verdana"/>
              </a:rPr>
              <a:t>fortalecimiento de capacidades </a:t>
            </a:r>
            <a:r>
              <a:rPr lang="en-US" sz="2200" b="0" i="0" u="none" strike="noStrike" cap="none">
                <a:solidFill>
                  <a:srgbClr val="0F5494"/>
                </a:solidFill>
                <a:latin typeface="Verdana"/>
                <a:ea typeface="Verdana"/>
                <a:cs typeface="Verdana"/>
                <a:sym typeface="Verdana"/>
              </a:rPr>
              <a:t>y la promoción de la </a:t>
            </a:r>
            <a:r>
              <a:rPr lang="en-US" sz="2200" b="1" i="0" u="none" strike="noStrike" cap="none">
                <a:solidFill>
                  <a:srgbClr val="0F5494"/>
                </a:solidFill>
                <a:latin typeface="Verdana"/>
                <a:ea typeface="Verdana"/>
                <a:cs typeface="Verdana"/>
                <a:sym typeface="Verdana"/>
              </a:rPr>
              <a:t>educación y sensibilización </a:t>
            </a:r>
            <a:r>
              <a:rPr lang="en-US" sz="2200" b="0" i="0" u="none" strike="noStrike" cap="none">
                <a:solidFill>
                  <a:srgbClr val="0F5494"/>
                </a:solidFill>
                <a:latin typeface="Verdana"/>
                <a:ea typeface="Verdana"/>
                <a:cs typeface="Verdana"/>
                <a:sym typeface="Verdana"/>
              </a:rPr>
              <a:t>en materia de cambio climático. </a:t>
            </a:r>
            <a:endParaRPr/>
          </a:p>
        </p:txBody>
      </p:sp>
      <p:sp>
        <p:nvSpPr>
          <p:cNvPr id="121" name="Google Shape;121;p17"/>
          <p:cNvSpPr txBox="1"/>
          <p:nvPr/>
        </p:nvSpPr>
        <p:spPr>
          <a:xfrm>
            <a:off x="1517179" y="691375"/>
            <a:ext cx="4906888" cy="774135"/>
          </a:xfrm>
          <a:prstGeom prst="rect">
            <a:avLst/>
          </a:prstGeom>
          <a:noFill/>
          <a:ln>
            <a:noFill/>
          </a:ln>
        </p:spPr>
        <p:txBody>
          <a:bodyPr spcFirstLastPara="1" wrap="square" lIns="91425" tIns="45700" rIns="91425" bIns="45700" anchor="ctr" anchorCtr="0">
            <a:noAutofit/>
          </a:bodyPr>
          <a:lstStyle/>
          <a:p>
            <a:pPr marL="358775" marR="0" lvl="0" indent="0" algn="l" rtl="0">
              <a:lnSpc>
                <a:spcPct val="100000"/>
              </a:lnSpc>
              <a:spcBef>
                <a:spcPts val="0"/>
              </a:spcBef>
              <a:spcAft>
                <a:spcPts val="0"/>
              </a:spcAft>
              <a:buNone/>
            </a:pPr>
            <a:r>
              <a:rPr lang="en-US" sz="3200" b="1" i="0" u="none" strike="noStrike" cap="none">
                <a:solidFill>
                  <a:srgbClr val="0F5494"/>
                </a:solidFill>
                <a:latin typeface="Nunito"/>
                <a:ea typeface="Nunito"/>
                <a:cs typeface="Nunito"/>
                <a:sym typeface="Nunito"/>
              </a:rPr>
              <a:t>¿QUÉ HACEMOS?</a:t>
            </a:r>
            <a:endParaRPr/>
          </a:p>
        </p:txBody>
      </p:sp>
      <p:grpSp>
        <p:nvGrpSpPr>
          <p:cNvPr id="122" name="Google Shape;122;p17"/>
          <p:cNvGrpSpPr/>
          <p:nvPr/>
        </p:nvGrpSpPr>
        <p:grpSpPr>
          <a:xfrm>
            <a:off x="1517179" y="4925696"/>
            <a:ext cx="3456382" cy="1617926"/>
            <a:chOff x="6670622" y="2249166"/>
            <a:chExt cx="6275371" cy="3449013"/>
          </a:xfrm>
        </p:grpSpPr>
        <p:grpSp>
          <p:nvGrpSpPr>
            <p:cNvPr id="123" name="Google Shape;123;p17"/>
            <p:cNvGrpSpPr/>
            <p:nvPr/>
          </p:nvGrpSpPr>
          <p:grpSpPr>
            <a:xfrm>
              <a:off x="6670622" y="2249166"/>
              <a:ext cx="6275371" cy="3449013"/>
              <a:chOff x="236538" y="1001466"/>
              <a:chExt cx="10013497" cy="5528122"/>
            </a:xfrm>
          </p:grpSpPr>
          <p:grpSp>
            <p:nvGrpSpPr>
              <p:cNvPr id="124" name="Google Shape;124;p17"/>
              <p:cNvGrpSpPr/>
              <p:nvPr/>
            </p:nvGrpSpPr>
            <p:grpSpPr>
              <a:xfrm>
                <a:off x="439831" y="1001466"/>
                <a:ext cx="9810204" cy="5528122"/>
                <a:chOff x="439831" y="1001466"/>
                <a:chExt cx="9810204" cy="5528122"/>
              </a:xfrm>
            </p:grpSpPr>
            <p:sp>
              <p:nvSpPr>
                <p:cNvPr id="125" name="Google Shape;125;p17"/>
                <p:cNvSpPr/>
                <p:nvPr/>
              </p:nvSpPr>
              <p:spPr>
                <a:xfrm rot="4874241">
                  <a:off x="2143344" y="124587"/>
                  <a:ext cx="4470974" cy="7281880"/>
                </a:xfrm>
                <a:custGeom>
                  <a:avLst/>
                  <a:gdLst/>
                  <a:ahLst/>
                  <a:cxnLst/>
                  <a:rect l="l" t="t" r="r" b="b"/>
                  <a:pathLst>
                    <a:path w="3714541" h="5492407" extrusionOk="0">
                      <a:moveTo>
                        <a:pt x="0" y="5204160"/>
                      </a:moveTo>
                      <a:cubicBezTo>
                        <a:pt x="193386" y="3521855"/>
                        <a:pt x="661270" y="1910479"/>
                        <a:pt x="742174" y="173413"/>
                      </a:cubicBezTo>
                      <a:lnTo>
                        <a:pt x="2363644" y="0"/>
                      </a:lnTo>
                      <a:cubicBezTo>
                        <a:pt x="3051985" y="510734"/>
                        <a:pt x="2712067" y="1508410"/>
                        <a:pt x="2946558" y="2287308"/>
                      </a:cubicBezTo>
                      <a:lnTo>
                        <a:pt x="3714541" y="4635632"/>
                      </a:lnTo>
                      <a:cubicBezTo>
                        <a:pt x="3500073" y="5040471"/>
                        <a:pt x="2268553" y="4808749"/>
                        <a:pt x="1649463" y="4903504"/>
                      </a:cubicBezTo>
                      <a:cubicBezTo>
                        <a:pt x="1030373" y="4998259"/>
                        <a:pt x="152929" y="5961315"/>
                        <a:pt x="0" y="5204160"/>
                      </a:cubicBezTo>
                      <a:close/>
                    </a:path>
                  </a:pathLst>
                </a:custGeom>
                <a:gradFill>
                  <a:gsLst>
                    <a:gs pos="0">
                      <a:srgbClr val="CFCFCF"/>
                    </a:gs>
                    <a:gs pos="42000">
                      <a:srgbClr val="CFCFCF"/>
                    </a:gs>
                    <a:gs pos="98000">
                      <a:srgbClr val="0D4C92">
                        <a:alpha val="41960"/>
                      </a:srgbClr>
                    </a:gs>
                    <a:gs pos="100000">
                      <a:srgbClr val="B6C7EE"/>
                    </a:gs>
                  </a:gsLst>
                  <a:lin ang="16200000" scaled="0"/>
                </a:gradFill>
                <a:ln w="9525" cap="flat" cmpd="sng">
                  <a:solidFill>
                    <a:srgbClr val="FBFDF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2200" tIns="31100" rIns="62200" bIns="31100" anchor="t" anchorCtr="0">
                  <a:noAutofit/>
                </a:bodyPr>
                <a:lstStyle/>
                <a:p>
                  <a:pPr marL="0" marR="0" lvl="0" indent="0" algn="ctr" rtl="0">
                    <a:lnSpc>
                      <a:spcPct val="100000"/>
                    </a:lnSpc>
                    <a:spcBef>
                      <a:spcPts val="0"/>
                    </a:spcBef>
                    <a:spcAft>
                      <a:spcPts val="0"/>
                    </a:spcAft>
                    <a:buNone/>
                  </a:pPr>
                  <a:endParaRPr sz="2721" b="0" i="0" u="none" strike="noStrike" cap="none">
                    <a:solidFill>
                      <a:srgbClr val="000000"/>
                    </a:solidFill>
                    <a:latin typeface="Gill Sans"/>
                    <a:ea typeface="Gill Sans"/>
                    <a:cs typeface="Gill Sans"/>
                    <a:sym typeface="Gill Sans"/>
                  </a:endParaRPr>
                </a:p>
              </p:txBody>
            </p:sp>
            <p:pic>
              <p:nvPicPr>
                <p:cNvPr id="126" name="Google Shape;126;p17"/>
                <p:cNvPicPr preferRelativeResize="0"/>
                <p:nvPr/>
              </p:nvPicPr>
              <p:blipFill rotWithShape="1">
                <a:blip r:embed="rId3">
                  <a:alphaModFix/>
                </a:blip>
                <a:srcRect/>
                <a:stretch/>
              </p:blipFill>
              <p:spPr>
                <a:xfrm>
                  <a:off x="5336722" y="1515867"/>
                  <a:ext cx="4913313" cy="3656012"/>
                </a:xfrm>
                <a:prstGeom prst="rect">
                  <a:avLst/>
                </a:prstGeom>
                <a:noFill/>
                <a:ln>
                  <a:noFill/>
                </a:ln>
              </p:spPr>
            </p:pic>
            <p:sp>
              <p:nvSpPr>
                <p:cNvPr id="127" name="Google Shape;127;p17"/>
                <p:cNvSpPr/>
                <p:nvPr/>
              </p:nvSpPr>
              <p:spPr>
                <a:xfrm>
                  <a:off x="2332038" y="4175125"/>
                  <a:ext cx="76200" cy="90488"/>
                </a:xfrm>
                <a:prstGeom prst="ellipse">
                  <a:avLst/>
                </a:prstGeom>
                <a:solidFill>
                  <a:srgbClr val="E8B547"/>
                </a:solidFill>
                <a:ln w="25400" cap="flat" cmpd="sng">
                  <a:solidFill>
                    <a:srgbClr val="E8B547"/>
                  </a:solidFill>
                  <a:prstDash val="solid"/>
                  <a:round/>
                  <a:headEnd type="none" w="sm" len="sm"/>
                  <a:tailEnd type="none" w="sm" len="sm"/>
                </a:ln>
              </p:spPr>
              <p:txBody>
                <a:bodyPr spcFirstLastPara="1" wrap="square" lIns="62200" tIns="31100" rIns="62200" bIns="31100" anchor="t" anchorCtr="0">
                  <a:noAutofit/>
                </a:bodyPr>
                <a:lstStyle/>
                <a:p>
                  <a:pPr marL="0" marR="0" lvl="0" indent="0" algn="ctr" rtl="0">
                    <a:lnSpc>
                      <a:spcPct val="100000"/>
                    </a:lnSpc>
                    <a:spcBef>
                      <a:spcPts val="0"/>
                    </a:spcBef>
                    <a:spcAft>
                      <a:spcPts val="0"/>
                    </a:spcAft>
                    <a:buNone/>
                  </a:pPr>
                  <a:endParaRPr sz="2721" b="0" i="0" u="none" strike="noStrike" cap="none">
                    <a:solidFill>
                      <a:srgbClr val="000000"/>
                    </a:solidFill>
                    <a:latin typeface="Gill Sans"/>
                    <a:ea typeface="Gill Sans"/>
                    <a:cs typeface="Gill Sans"/>
                    <a:sym typeface="Gill Sans"/>
                  </a:endParaRPr>
                </a:p>
              </p:txBody>
            </p:sp>
            <p:cxnSp>
              <p:nvCxnSpPr>
                <p:cNvPr id="128" name="Google Shape;128;p17"/>
                <p:cNvCxnSpPr/>
                <p:nvPr/>
              </p:nvCxnSpPr>
              <p:spPr>
                <a:xfrm>
                  <a:off x="1701800" y="3052763"/>
                  <a:ext cx="704850" cy="2074862"/>
                </a:xfrm>
                <a:prstGeom prst="straightConnector1">
                  <a:avLst/>
                </a:prstGeom>
                <a:noFill/>
                <a:ln w="25400" cap="flat" cmpd="sng">
                  <a:solidFill>
                    <a:srgbClr val="E8B647"/>
                  </a:solidFill>
                  <a:prstDash val="solid"/>
                  <a:round/>
                  <a:headEnd type="none" w="med" len="med"/>
                  <a:tailEnd type="none" w="med" len="med"/>
                </a:ln>
              </p:spPr>
            </p:cxnSp>
            <p:cxnSp>
              <p:nvCxnSpPr>
                <p:cNvPr id="129" name="Google Shape;129;p17"/>
                <p:cNvCxnSpPr/>
                <p:nvPr/>
              </p:nvCxnSpPr>
              <p:spPr>
                <a:xfrm>
                  <a:off x="1598613" y="3022600"/>
                  <a:ext cx="587375" cy="2011363"/>
                </a:xfrm>
                <a:prstGeom prst="straightConnector1">
                  <a:avLst/>
                </a:prstGeom>
                <a:noFill/>
                <a:ln w="25400" cap="flat" cmpd="sng">
                  <a:solidFill>
                    <a:srgbClr val="E8B647"/>
                  </a:solidFill>
                  <a:prstDash val="solid"/>
                  <a:round/>
                  <a:headEnd type="none" w="med" len="med"/>
                  <a:tailEnd type="none" w="med" len="med"/>
                </a:ln>
              </p:spPr>
            </p:cxnSp>
            <p:cxnSp>
              <p:nvCxnSpPr>
                <p:cNvPr id="130" name="Google Shape;130;p17"/>
                <p:cNvCxnSpPr/>
                <p:nvPr/>
              </p:nvCxnSpPr>
              <p:spPr>
                <a:xfrm>
                  <a:off x="1944688" y="3894138"/>
                  <a:ext cx="1179512" cy="123825"/>
                </a:xfrm>
                <a:prstGeom prst="straightConnector1">
                  <a:avLst/>
                </a:prstGeom>
                <a:noFill/>
                <a:ln w="25400" cap="flat" cmpd="sng">
                  <a:solidFill>
                    <a:srgbClr val="E8B547"/>
                  </a:solidFill>
                  <a:prstDash val="solid"/>
                  <a:round/>
                  <a:headEnd type="none" w="med" len="med"/>
                  <a:tailEnd type="none" w="med" len="med"/>
                </a:ln>
              </p:spPr>
            </p:cxnSp>
            <p:cxnSp>
              <p:nvCxnSpPr>
                <p:cNvPr id="131" name="Google Shape;131;p17"/>
                <p:cNvCxnSpPr/>
                <p:nvPr/>
              </p:nvCxnSpPr>
              <p:spPr>
                <a:xfrm rot="10800000" flipH="1">
                  <a:off x="2755900" y="4038600"/>
                  <a:ext cx="420688" cy="847725"/>
                </a:xfrm>
                <a:prstGeom prst="straightConnector1">
                  <a:avLst/>
                </a:prstGeom>
                <a:noFill/>
                <a:ln w="25400" cap="flat" cmpd="sng">
                  <a:solidFill>
                    <a:srgbClr val="E8B547"/>
                  </a:solidFill>
                  <a:prstDash val="solid"/>
                  <a:round/>
                  <a:headEnd type="none" w="med" len="med"/>
                  <a:tailEnd type="none" w="med" len="med"/>
                </a:ln>
              </p:spPr>
            </p:cxnSp>
            <p:cxnSp>
              <p:nvCxnSpPr>
                <p:cNvPr id="132" name="Google Shape;132;p17"/>
                <p:cNvCxnSpPr/>
                <p:nvPr/>
              </p:nvCxnSpPr>
              <p:spPr>
                <a:xfrm>
                  <a:off x="946150" y="2513013"/>
                  <a:ext cx="2230438" cy="1384300"/>
                </a:xfrm>
                <a:prstGeom prst="straightConnector1">
                  <a:avLst/>
                </a:prstGeom>
                <a:noFill/>
                <a:ln w="25400" cap="flat" cmpd="sng">
                  <a:solidFill>
                    <a:srgbClr val="E8B547"/>
                  </a:solidFill>
                  <a:prstDash val="solid"/>
                  <a:round/>
                  <a:headEnd type="none" w="med" len="med"/>
                  <a:tailEnd type="none" w="med" len="med"/>
                </a:ln>
              </p:spPr>
            </p:cxnSp>
            <p:cxnSp>
              <p:nvCxnSpPr>
                <p:cNvPr id="133" name="Google Shape;133;p17"/>
                <p:cNvCxnSpPr/>
                <p:nvPr/>
              </p:nvCxnSpPr>
              <p:spPr>
                <a:xfrm rot="10800000">
                  <a:off x="2005013" y="3278188"/>
                  <a:ext cx="215900" cy="1738312"/>
                </a:xfrm>
                <a:prstGeom prst="straightConnector1">
                  <a:avLst/>
                </a:prstGeom>
                <a:noFill/>
                <a:ln w="25400" cap="flat" cmpd="sng">
                  <a:solidFill>
                    <a:srgbClr val="E8B547"/>
                  </a:solidFill>
                  <a:prstDash val="solid"/>
                  <a:round/>
                  <a:headEnd type="none" w="med" len="med"/>
                  <a:tailEnd type="none" w="med" len="med"/>
                </a:ln>
              </p:spPr>
            </p:cxnSp>
            <p:cxnSp>
              <p:nvCxnSpPr>
                <p:cNvPr id="134" name="Google Shape;134;p17"/>
                <p:cNvCxnSpPr/>
                <p:nvPr/>
              </p:nvCxnSpPr>
              <p:spPr>
                <a:xfrm>
                  <a:off x="935038" y="2543175"/>
                  <a:ext cx="1236662" cy="2533650"/>
                </a:xfrm>
                <a:prstGeom prst="straightConnector1">
                  <a:avLst/>
                </a:prstGeom>
                <a:noFill/>
                <a:ln w="25400" cap="flat" cmpd="sng">
                  <a:solidFill>
                    <a:srgbClr val="E8B547"/>
                  </a:solidFill>
                  <a:prstDash val="solid"/>
                  <a:round/>
                  <a:headEnd type="none" w="med" len="med"/>
                  <a:tailEnd type="none" w="med" len="med"/>
                </a:ln>
              </p:spPr>
            </p:cxnSp>
          </p:grpSp>
          <p:pic>
            <p:nvPicPr>
              <p:cNvPr id="135" name="Google Shape;135;p17"/>
              <p:cNvPicPr preferRelativeResize="0"/>
              <p:nvPr/>
            </p:nvPicPr>
            <p:blipFill rotWithShape="1">
              <a:blip r:embed="rId4">
                <a:alphaModFix/>
              </a:blip>
              <a:srcRect/>
              <a:stretch/>
            </p:blipFill>
            <p:spPr>
              <a:xfrm>
                <a:off x="236538" y="1989138"/>
                <a:ext cx="3478212" cy="4437062"/>
              </a:xfrm>
              <a:prstGeom prst="rect">
                <a:avLst/>
              </a:prstGeom>
              <a:noFill/>
              <a:ln>
                <a:noFill/>
              </a:ln>
              <a:effectLst>
                <a:outerShdw dist="35921" dir="2700000" algn="ctr" rotWithShape="0">
                  <a:schemeClr val="lt2"/>
                </a:outerShdw>
              </a:effectLst>
            </p:spPr>
          </p:pic>
        </p:grpSp>
        <p:cxnSp>
          <p:nvCxnSpPr>
            <p:cNvPr id="136" name="Google Shape;136;p17"/>
            <p:cNvCxnSpPr/>
            <p:nvPr/>
          </p:nvCxnSpPr>
          <p:spPr>
            <a:xfrm>
              <a:off x="7676623" y="3662557"/>
              <a:ext cx="368103" cy="1254896"/>
            </a:xfrm>
            <a:prstGeom prst="straightConnector1">
              <a:avLst/>
            </a:prstGeom>
            <a:noFill/>
            <a:ln w="25400" cap="flat" cmpd="sng">
              <a:solidFill>
                <a:srgbClr val="E8B647"/>
              </a:solidFill>
              <a:prstDash val="solid"/>
              <a:round/>
              <a:headEnd type="none" w="med" len="med"/>
              <a:tailEnd type="none" w="med" len="med"/>
            </a:ln>
          </p:spPr>
        </p:cxnSp>
        <p:cxnSp>
          <p:nvCxnSpPr>
            <p:cNvPr id="137" name="Google Shape;137;p17"/>
            <p:cNvCxnSpPr/>
            <p:nvPr/>
          </p:nvCxnSpPr>
          <p:spPr>
            <a:xfrm>
              <a:off x="7893505" y="4206312"/>
              <a:ext cx="739190" cy="77255"/>
            </a:xfrm>
            <a:prstGeom prst="straightConnector1">
              <a:avLst/>
            </a:prstGeom>
            <a:noFill/>
            <a:ln w="25400" cap="flat" cmpd="sng">
              <a:solidFill>
                <a:srgbClr val="E8B547"/>
              </a:solidFill>
              <a:prstDash val="solid"/>
              <a:round/>
              <a:headEnd type="none" w="med" len="med"/>
              <a:tailEnd type="none" w="med" len="med"/>
            </a:ln>
          </p:spPr>
        </p:cxnSp>
        <p:cxnSp>
          <p:nvCxnSpPr>
            <p:cNvPr id="138" name="Google Shape;138;p17"/>
            <p:cNvCxnSpPr/>
            <p:nvPr/>
          </p:nvCxnSpPr>
          <p:spPr>
            <a:xfrm rot="10800000" flipH="1">
              <a:off x="8401884" y="4296443"/>
              <a:ext cx="263641" cy="528898"/>
            </a:xfrm>
            <a:prstGeom prst="straightConnector1">
              <a:avLst/>
            </a:prstGeom>
            <a:noFill/>
            <a:ln w="25400" cap="flat" cmpd="sng">
              <a:solidFill>
                <a:srgbClr val="E8B547"/>
              </a:solidFill>
              <a:prstDash val="solid"/>
              <a:round/>
              <a:headEnd type="none" w="med" len="med"/>
              <a:tailEnd type="none" w="med" len="med"/>
            </a:ln>
          </p:spPr>
        </p:cxnSp>
        <p:cxnSp>
          <p:nvCxnSpPr>
            <p:cNvPr id="139" name="Google Shape;139;p17"/>
            <p:cNvCxnSpPr/>
            <p:nvPr/>
          </p:nvCxnSpPr>
          <p:spPr>
            <a:xfrm>
              <a:off x="7267730" y="3344624"/>
              <a:ext cx="1397796" cy="863669"/>
            </a:xfrm>
            <a:prstGeom prst="straightConnector1">
              <a:avLst/>
            </a:prstGeom>
            <a:noFill/>
            <a:ln w="25400" cap="flat" cmpd="sng">
              <a:solidFill>
                <a:srgbClr val="E8B547"/>
              </a:solidFill>
              <a:prstDash val="solid"/>
              <a:round/>
              <a:headEnd type="none" w="med" len="med"/>
              <a:tailEnd type="none" w="med" len="med"/>
            </a:ln>
          </p:spPr>
        </p:cxnSp>
        <p:cxnSp>
          <p:nvCxnSpPr>
            <p:cNvPr id="140" name="Google Shape;140;p17"/>
            <p:cNvCxnSpPr/>
            <p:nvPr/>
          </p:nvCxnSpPr>
          <p:spPr>
            <a:xfrm rot="10800000">
              <a:off x="7931310" y="3822019"/>
              <a:ext cx="135303" cy="1084538"/>
            </a:xfrm>
            <a:prstGeom prst="straightConnector1">
              <a:avLst/>
            </a:prstGeom>
            <a:noFill/>
            <a:ln w="25400" cap="flat" cmpd="sng">
              <a:solidFill>
                <a:srgbClr val="E8B547"/>
              </a:solidFill>
              <a:prstDash val="solid"/>
              <a:round/>
              <a:headEnd type="none" w="med" len="med"/>
              <a:tailEnd type="none" w="med" len="med"/>
            </a:ln>
          </p:spPr>
        </p:cxnSp>
        <p:cxnSp>
          <p:nvCxnSpPr>
            <p:cNvPr id="141" name="Google Shape;141;p17"/>
            <p:cNvCxnSpPr/>
            <p:nvPr/>
          </p:nvCxnSpPr>
          <p:spPr>
            <a:xfrm>
              <a:off x="7260766" y="3363442"/>
              <a:ext cx="775005" cy="1580752"/>
            </a:xfrm>
            <a:prstGeom prst="straightConnector1">
              <a:avLst/>
            </a:prstGeom>
            <a:noFill/>
            <a:ln w="25400" cap="flat" cmpd="sng">
              <a:solidFill>
                <a:srgbClr val="E8B547"/>
              </a:solidFill>
              <a:prstDash val="solid"/>
              <a:round/>
              <a:headEnd type="none" w="med" len="med"/>
              <a:tailEnd type="none" w="med" len="med"/>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p:nvPr/>
        </p:nvSpPr>
        <p:spPr>
          <a:xfrm>
            <a:off x="1580848" y="736703"/>
            <a:ext cx="7105951" cy="58316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FFFF"/>
              </a:buClr>
              <a:buSzPts val="3000"/>
              <a:buFont typeface="Arial"/>
              <a:buNone/>
            </a:pPr>
            <a:r>
              <a:rPr lang="en-US" sz="3000" b="1" i="0" u="none" strike="noStrike" cap="none">
                <a:solidFill>
                  <a:srgbClr val="0F5494"/>
                </a:solidFill>
                <a:latin typeface="Nunito"/>
                <a:ea typeface="Nunito"/>
                <a:cs typeface="Nunito"/>
                <a:sym typeface="Nunito"/>
              </a:rPr>
              <a:t>¿</a:t>
            </a:r>
            <a:r>
              <a:rPr lang="en-US" sz="3200" b="1" i="0" u="none" strike="noStrike" cap="none">
                <a:solidFill>
                  <a:srgbClr val="0F5494"/>
                </a:solidFill>
                <a:latin typeface="Nunito"/>
                <a:ea typeface="Nunito"/>
                <a:cs typeface="Nunito"/>
                <a:sym typeface="Nunito"/>
              </a:rPr>
              <a:t>QUÉ QUEREMOS POTENCIAR?</a:t>
            </a:r>
            <a:endParaRPr/>
          </a:p>
        </p:txBody>
      </p:sp>
      <p:sp>
        <p:nvSpPr>
          <p:cNvPr id="147" name="Google Shape;147;p18"/>
          <p:cNvSpPr txBox="1"/>
          <p:nvPr/>
        </p:nvSpPr>
        <p:spPr>
          <a:xfrm>
            <a:off x="1794974" y="1675934"/>
            <a:ext cx="8184901" cy="4278094"/>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50000"/>
              </a:lnSpc>
              <a:spcBef>
                <a:spcPts val="0"/>
              </a:spcBef>
              <a:spcAft>
                <a:spcPts val="0"/>
              </a:spcAft>
              <a:buClr>
                <a:srgbClr val="0F5494"/>
              </a:buClr>
              <a:buSzPts val="2000"/>
              <a:buFont typeface="Noto Sans Symbols"/>
              <a:buChar char="✓"/>
            </a:pPr>
            <a:r>
              <a:rPr lang="en-US" sz="2000" b="0" i="0" u="none" strike="noStrike" cap="none">
                <a:solidFill>
                  <a:srgbClr val="0F5494"/>
                </a:solidFill>
                <a:latin typeface="Verdana"/>
                <a:ea typeface="Verdana"/>
                <a:cs typeface="Verdana"/>
                <a:sym typeface="Verdana"/>
              </a:rPr>
              <a:t>Responder a las </a:t>
            </a:r>
            <a:r>
              <a:rPr lang="en-US" sz="2000" b="1" i="0" u="none" strike="noStrike" cap="none">
                <a:solidFill>
                  <a:srgbClr val="0F5494"/>
                </a:solidFill>
                <a:latin typeface="Verdana"/>
                <a:ea typeface="Verdana"/>
                <a:cs typeface="Verdana"/>
                <a:sym typeface="Verdana"/>
              </a:rPr>
              <a:t>demandas estratégicas </a:t>
            </a:r>
            <a:r>
              <a:rPr lang="en-US" sz="2000" b="0" i="0" u="none" strike="noStrike" cap="none">
                <a:solidFill>
                  <a:srgbClr val="0F5494"/>
                </a:solidFill>
                <a:latin typeface="Verdana"/>
                <a:ea typeface="Verdana"/>
                <a:cs typeface="Verdana"/>
                <a:sym typeface="Verdana"/>
              </a:rPr>
              <a:t>para apoyar a los países en la implementación de las NDC</a:t>
            </a:r>
            <a:endParaRPr/>
          </a:p>
          <a:p>
            <a:pPr marL="285750" marR="0" lvl="0" indent="-285750" algn="just" rtl="0">
              <a:lnSpc>
                <a:spcPct val="150000"/>
              </a:lnSpc>
              <a:spcBef>
                <a:spcPts val="600"/>
              </a:spcBef>
              <a:spcAft>
                <a:spcPts val="0"/>
              </a:spcAft>
              <a:buClr>
                <a:srgbClr val="0F5494"/>
              </a:buClr>
              <a:buSzPts val="2000"/>
              <a:buFont typeface="Noto Sans Symbols"/>
              <a:buChar char="✓"/>
            </a:pPr>
            <a:r>
              <a:rPr lang="en-US" sz="2000" b="0" i="0" u="none" strike="noStrike" cap="none">
                <a:solidFill>
                  <a:srgbClr val="0F5494"/>
                </a:solidFill>
                <a:latin typeface="Verdana"/>
                <a:ea typeface="Verdana"/>
                <a:cs typeface="Verdana"/>
                <a:sym typeface="Verdana"/>
              </a:rPr>
              <a:t>Facilitar el </a:t>
            </a:r>
            <a:r>
              <a:rPr lang="en-US" sz="2000" b="1" i="0" u="none" strike="noStrike" cap="none">
                <a:solidFill>
                  <a:srgbClr val="0F5494"/>
                </a:solidFill>
                <a:latin typeface="Verdana"/>
                <a:ea typeface="Verdana"/>
                <a:cs typeface="Verdana"/>
                <a:sym typeface="Verdana"/>
              </a:rPr>
              <a:t>diálogo interinstitucional </a:t>
            </a:r>
            <a:r>
              <a:rPr lang="en-US" sz="2000" b="0" i="0" u="none" strike="noStrike" cap="none">
                <a:solidFill>
                  <a:srgbClr val="0F5494"/>
                </a:solidFill>
                <a:latin typeface="Verdana"/>
                <a:ea typeface="Verdana"/>
                <a:cs typeface="Verdana"/>
                <a:sym typeface="Verdana"/>
              </a:rPr>
              <a:t>y la </a:t>
            </a:r>
            <a:r>
              <a:rPr lang="en-US" sz="2000" b="1" i="0" u="none" strike="noStrike" cap="none">
                <a:solidFill>
                  <a:srgbClr val="0F5494"/>
                </a:solidFill>
                <a:latin typeface="Verdana"/>
                <a:ea typeface="Verdana"/>
                <a:cs typeface="Verdana"/>
                <a:sym typeface="Verdana"/>
              </a:rPr>
              <a:t>coordinación de actores</a:t>
            </a:r>
            <a:endParaRPr/>
          </a:p>
          <a:p>
            <a:pPr marL="285750" marR="0" lvl="0" indent="-285750" algn="just" rtl="0">
              <a:lnSpc>
                <a:spcPct val="150000"/>
              </a:lnSpc>
              <a:spcBef>
                <a:spcPts val="600"/>
              </a:spcBef>
              <a:spcAft>
                <a:spcPts val="0"/>
              </a:spcAft>
              <a:buClr>
                <a:srgbClr val="0F5494"/>
              </a:buClr>
              <a:buSzPts val="2000"/>
              <a:buFont typeface="Noto Sans Symbols"/>
              <a:buChar char="✓"/>
            </a:pPr>
            <a:r>
              <a:rPr lang="en-US" sz="2000" b="0" i="0" u="none" strike="noStrike" cap="none">
                <a:solidFill>
                  <a:srgbClr val="0F5494"/>
                </a:solidFill>
                <a:latin typeface="Verdana"/>
                <a:ea typeface="Verdana"/>
                <a:cs typeface="Verdana"/>
                <a:sym typeface="Verdana"/>
              </a:rPr>
              <a:t>Articular las prioridades nacionales con la agenda de </a:t>
            </a:r>
            <a:r>
              <a:rPr lang="en-US" sz="2000" b="1" i="0" u="none" strike="noStrike" cap="none">
                <a:solidFill>
                  <a:srgbClr val="0F5494"/>
                </a:solidFill>
                <a:latin typeface="Verdana"/>
                <a:ea typeface="Verdana"/>
                <a:cs typeface="Verdana"/>
                <a:sym typeface="Verdana"/>
              </a:rPr>
              <a:t>trabajo regional</a:t>
            </a:r>
            <a:endParaRPr/>
          </a:p>
          <a:p>
            <a:pPr marL="285750" marR="0" lvl="0" indent="-285750" algn="just" rtl="0">
              <a:lnSpc>
                <a:spcPct val="150000"/>
              </a:lnSpc>
              <a:spcBef>
                <a:spcPts val="600"/>
              </a:spcBef>
              <a:spcAft>
                <a:spcPts val="0"/>
              </a:spcAft>
              <a:buClr>
                <a:srgbClr val="0F5494"/>
              </a:buClr>
              <a:buSzPts val="2000"/>
              <a:buFont typeface="Noto Sans Symbols"/>
              <a:buChar char="✓"/>
            </a:pPr>
            <a:r>
              <a:rPr lang="en-US" sz="2000" b="0" i="0" u="none" strike="noStrike" cap="none">
                <a:solidFill>
                  <a:srgbClr val="0F5494"/>
                </a:solidFill>
                <a:latin typeface="Verdana"/>
                <a:ea typeface="Verdana"/>
                <a:cs typeface="Verdana"/>
                <a:sym typeface="Verdana"/>
              </a:rPr>
              <a:t>Poner al servicio de los países latinoamericanos las </a:t>
            </a:r>
            <a:r>
              <a:rPr lang="en-US" sz="2000" b="1" i="0" u="none" strike="noStrike" cap="none">
                <a:solidFill>
                  <a:srgbClr val="0F5494"/>
                </a:solidFill>
                <a:latin typeface="Verdana"/>
                <a:ea typeface="Verdana"/>
                <a:cs typeface="Verdana"/>
                <a:sym typeface="Verdana"/>
              </a:rPr>
              <a:t>experiencias europeas  </a:t>
            </a:r>
            <a:endParaRPr/>
          </a:p>
          <a:p>
            <a:pPr marL="0" marR="0" lvl="0" indent="0" algn="l" rtl="0">
              <a:lnSpc>
                <a:spcPct val="100000"/>
              </a:lnSpc>
              <a:spcBef>
                <a:spcPts val="600"/>
              </a:spcBef>
              <a:spcAft>
                <a:spcPts val="0"/>
              </a:spcAft>
              <a:buNone/>
            </a:pPr>
            <a:endParaRPr sz="1200" b="0" i="0" u="none" strike="noStrike" cap="none">
              <a:solidFill>
                <a:srgbClr val="0F5494"/>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1662169" y="693080"/>
            <a:ext cx="8730127" cy="936625"/>
          </a:xfrm>
          <a:prstGeom prst="rect">
            <a:avLst/>
          </a:prstGeom>
          <a:noFill/>
          <a:ln>
            <a:noFill/>
          </a:ln>
        </p:spPr>
        <p:txBody>
          <a:bodyPr spcFirstLastPara="1" wrap="square" lIns="91425" tIns="45700" rIns="91425" bIns="45700" anchor="ctr" anchorCtr="0">
            <a:noAutofit/>
          </a:bodyPr>
          <a:lstStyle/>
          <a:p>
            <a:pPr marL="358775" marR="0" lvl="0" indent="0" algn="l" rtl="0">
              <a:spcBef>
                <a:spcPts val="0"/>
              </a:spcBef>
              <a:spcAft>
                <a:spcPts val="0"/>
              </a:spcAft>
              <a:buNone/>
            </a:pPr>
            <a:r>
              <a:rPr lang="en-US" sz="3000" b="1" i="0" u="none" strike="noStrike" cap="none">
                <a:solidFill>
                  <a:srgbClr val="0F5494"/>
                </a:solidFill>
                <a:latin typeface="Nunito"/>
                <a:ea typeface="Nunito"/>
                <a:cs typeface="Nunito"/>
                <a:sym typeface="Nunito"/>
              </a:rPr>
              <a:t>ACCIONES EN PAÍSES E INICIATIVAS REGIONALES</a:t>
            </a:r>
            <a:endParaRPr sz="3000" b="1" i="0" u="none" strike="noStrike" cap="none">
              <a:solidFill>
                <a:srgbClr val="0F5494"/>
              </a:solidFill>
              <a:latin typeface="Nunito"/>
              <a:ea typeface="Nunito"/>
              <a:cs typeface="Nunito"/>
              <a:sym typeface="Nunito"/>
            </a:endParaRPr>
          </a:p>
        </p:txBody>
      </p:sp>
      <p:sp>
        <p:nvSpPr>
          <p:cNvPr id="154" name="Google Shape;154;p19"/>
          <p:cNvSpPr txBox="1">
            <a:spLocks noGrp="1"/>
          </p:cNvSpPr>
          <p:nvPr>
            <p:ph type="body" idx="1"/>
          </p:nvPr>
        </p:nvSpPr>
        <p:spPr>
          <a:xfrm>
            <a:off x="1237785" y="2064049"/>
            <a:ext cx="9578897" cy="24482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000"/>
              <a:buFont typeface="Verdana"/>
              <a:buNone/>
            </a:pPr>
            <a:r>
              <a:rPr lang="en-US" sz="2000" b="1" i="0" u="none" strike="noStrike" cap="none">
                <a:solidFill>
                  <a:srgbClr val="0F5494"/>
                </a:solidFill>
                <a:latin typeface="Verdana"/>
                <a:ea typeface="Verdana"/>
                <a:cs typeface="Verdana"/>
                <a:sym typeface="Verdana"/>
              </a:rPr>
              <a:t>El componente Gobernanza Climática está operando a través de: </a:t>
            </a:r>
            <a:endParaRPr/>
          </a:p>
          <a:p>
            <a:pPr marL="0" marR="0" lvl="0" indent="0" algn="l" rtl="0">
              <a:spcBef>
                <a:spcPts val="400"/>
              </a:spcBef>
              <a:spcAft>
                <a:spcPts val="0"/>
              </a:spcAft>
              <a:buClr>
                <a:schemeClr val="lt1"/>
              </a:buClr>
              <a:buSzPts val="2000"/>
              <a:buFont typeface="Verdana"/>
              <a:buNone/>
            </a:pPr>
            <a:endParaRPr sz="2000" b="0" i="0" u="none" strike="noStrike" cap="none">
              <a:solidFill>
                <a:srgbClr val="0F5494"/>
              </a:solidFill>
              <a:latin typeface="Verdana"/>
              <a:ea typeface="Verdana"/>
              <a:cs typeface="Verdana"/>
              <a:sym typeface="Verdana"/>
            </a:endParaRPr>
          </a:p>
          <a:p>
            <a:pPr marL="285750" marR="0" lvl="0" indent="-285750" algn="just" rtl="0">
              <a:lnSpc>
                <a:spcPct val="150000"/>
              </a:lnSpc>
              <a:spcBef>
                <a:spcPts val="0"/>
              </a:spcBef>
              <a:spcAft>
                <a:spcPts val="0"/>
              </a:spcAft>
              <a:buClr>
                <a:srgbClr val="0F5494"/>
              </a:buClr>
              <a:buSzPts val="2000"/>
              <a:buFont typeface="Noto Sans Symbols"/>
              <a:buChar char="✓"/>
            </a:pPr>
            <a:r>
              <a:rPr lang="en-US" sz="2000" b="0" i="0" u="none" strike="noStrike" cap="none">
                <a:solidFill>
                  <a:srgbClr val="0F5494"/>
                </a:solidFill>
                <a:latin typeface="Verdana"/>
                <a:ea typeface="Verdana"/>
                <a:cs typeface="Verdana"/>
                <a:sym typeface="Verdana"/>
              </a:rPr>
              <a:t>respuestas directas a las demandas a </a:t>
            </a:r>
            <a:r>
              <a:rPr lang="en-US" sz="2000" b="1" i="0" u="none" strike="noStrike" cap="none">
                <a:solidFill>
                  <a:srgbClr val="0F5494"/>
                </a:solidFill>
                <a:latin typeface="Verdana"/>
                <a:ea typeface="Verdana"/>
                <a:cs typeface="Verdana"/>
                <a:sym typeface="Verdana"/>
              </a:rPr>
              <a:t>nivel país</a:t>
            </a:r>
            <a:endParaRPr/>
          </a:p>
          <a:p>
            <a:pPr marL="0" marR="0" lvl="0" indent="0" algn="just" rtl="0">
              <a:lnSpc>
                <a:spcPct val="150000"/>
              </a:lnSpc>
              <a:spcBef>
                <a:spcPts val="600"/>
              </a:spcBef>
              <a:spcAft>
                <a:spcPts val="0"/>
              </a:spcAft>
              <a:buClr>
                <a:srgbClr val="0F5494"/>
              </a:buClr>
              <a:buSzPts val="2000"/>
              <a:buFont typeface="Verdana"/>
              <a:buNone/>
            </a:pPr>
            <a:endParaRPr sz="2000" b="1" i="0" u="none" strike="noStrike" cap="none">
              <a:solidFill>
                <a:srgbClr val="0F5494"/>
              </a:solidFill>
              <a:latin typeface="Verdana"/>
              <a:ea typeface="Verdana"/>
              <a:cs typeface="Verdana"/>
              <a:sym typeface="Verdana"/>
            </a:endParaRPr>
          </a:p>
          <a:p>
            <a:pPr marL="285750" marR="0" lvl="0" indent="-285750" algn="just" rtl="0">
              <a:lnSpc>
                <a:spcPct val="150000"/>
              </a:lnSpc>
              <a:spcBef>
                <a:spcPts val="600"/>
              </a:spcBef>
              <a:spcAft>
                <a:spcPts val="0"/>
              </a:spcAft>
              <a:buClr>
                <a:srgbClr val="0F5494"/>
              </a:buClr>
              <a:buSzPts val="2000"/>
              <a:buFont typeface="Noto Sans Symbols"/>
              <a:buChar char="✓"/>
            </a:pPr>
            <a:r>
              <a:rPr lang="en-US" sz="2000" b="0" i="0" u="none" strike="noStrike" cap="none">
                <a:solidFill>
                  <a:srgbClr val="0F5494"/>
                </a:solidFill>
                <a:latin typeface="Verdana"/>
                <a:ea typeface="Verdana"/>
                <a:cs typeface="Verdana"/>
                <a:sym typeface="Verdana"/>
              </a:rPr>
              <a:t>diálogos e intercambios </a:t>
            </a:r>
            <a:r>
              <a:rPr lang="en-US" sz="2000" b="1" i="0" u="none" strike="noStrike" cap="none">
                <a:solidFill>
                  <a:srgbClr val="0F5494"/>
                </a:solidFill>
                <a:latin typeface="Verdana"/>
                <a:ea typeface="Verdana"/>
                <a:cs typeface="Verdana"/>
                <a:sym typeface="Verdana"/>
              </a:rPr>
              <a:t>regionales</a:t>
            </a:r>
            <a:r>
              <a:rPr lang="en-US" sz="2000" b="0" i="0" u="none" strike="noStrike" cap="none">
                <a:solidFill>
                  <a:srgbClr val="0F5494"/>
                </a:solidFill>
                <a:latin typeface="Verdana"/>
                <a:ea typeface="Verdana"/>
                <a:cs typeface="Verdana"/>
                <a:sym typeface="Verdana"/>
              </a:rPr>
              <a:t>, y desarrollo de capacidades sobre temas de interés de los países</a:t>
            </a:r>
            <a:endParaRPr sz="2000" b="0" i="1" u="none" strike="noStrike" cap="none">
              <a:solidFill>
                <a:srgbClr val="0F5494"/>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p:nvPr/>
        </p:nvSpPr>
        <p:spPr>
          <a:xfrm>
            <a:off x="1559497" y="56818"/>
            <a:ext cx="6848523"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Nunito"/>
                <a:ea typeface="Nunito"/>
                <a:cs typeface="Nunito"/>
                <a:sym typeface="Nunito"/>
              </a:rPr>
              <a:t>TEMAS PRIORITARIOS Y METODOLOGÍA</a:t>
            </a:r>
            <a:endParaRPr/>
          </a:p>
        </p:txBody>
      </p:sp>
      <p:grpSp>
        <p:nvGrpSpPr>
          <p:cNvPr id="161" name="Google Shape;161;p20"/>
          <p:cNvGrpSpPr/>
          <p:nvPr/>
        </p:nvGrpSpPr>
        <p:grpSpPr>
          <a:xfrm>
            <a:off x="3170992" y="5155098"/>
            <a:ext cx="6261852" cy="1882216"/>
            <a:chOff x="2450" y="0"/>
            <a:chExt cx="5571043" cy="1514496"/>
          </a:xfrm>
        </p:grpSpPr>
        <p:sp>
          <p:nvSpPr>
            <p:cNvPr id="162" name="Google Shape;162;p20"/>
            <p:cNvSpPr/>
            <p:nvPr/>
          </p:nvSpPr>
          <p:spPr>
            <a:xfrm>
              <a:off x="418195" y="0"/>
              <a:ext cx="4739553" cy="1514496"/>
            </a:xfrm>
            <a:prstGeom prst="rightArrow">
              <a:avLst>
                <a:gd name="adj1" fmla="val 50000"/>
                <a:gd name="adj2" fmla="val 50000"/>
              </a:avLst>
            </a:prstGeom>
            <a:solidFill>
              <a:srgbClr val="CCC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2450" y="454348"/>
              <a:ext cx="1071354" cy="605798"/>
            </a:xfrm>
            <a:prstGeom prst="roundRect">
              <a:avLst>
                <a:gd name="adj" fmla="val 16667"/>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txBox="1"/>
            <p:nvPr/>
          </p:nvSpPr>
          <p:spPr>
            <a:xfrm>
              <a:off x="32023" y="483921"/>
              <a:ext cx="1012208" cy="54665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900" b="0" i="0" u="none" strike="noStrike" cap="none">
                  <a:solidFill>
                    <a:schemeClr val="lt1"/>
                  </a:solidFill>
                  <a:latin typeface="Arial"/>
                  <a:ea typeface="Arial"/>
                  <a:cs typeface="Arial"/>
                  <a:sym typeface="Arial"/>
                </a:rPr>
                <a:t>Líneas de intervención</a:t>
              </a:r>
              <a:endParaRPr sz="900"/>
            </a:p>
          </p:txBody>
        </p:sp>
        <p:sp>
          <p:nvSpPr>
            <p:cNvPr id="165" name="Google Shape;165;p20"/>
            <p:cNvSpPr/>
            <p:nvPr/>
          </p:nvSpPr>
          <p:spPr>
            <a:xfrm>
              <a:off x="1127372" y="454348"/>
              <a:ext cx="1071354" cy="605798"/>
            </a:xfrm>
            <a:prstGeom prst="roundRect">
              <a:avLst>
                <a:gd name="adj" fmla="val 16667"/>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txBox="1"/>
            <p:nvPr/>
          </p:nvSpPr>
          <p:spPr>
            <a:xfrm>
              <a:off x="1156945" y="483921"/>
              <a:ext cx="1012208" cy="54665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900" b="0" i="0" u="none" strike="noStrike" cap="none">
                  <a:solidFill>
                    <a:schemeClr val="lt1"/>
                  </a:solidFill>
                  <a:latin typeface="Arial"/>
                  <a:ea typeface="Arial"/>
                  <a:cs typeface="Arial"/>
                  <a:sym typeface="Arial"/>
                </a:rPr>
                <a:t>Identificación de la demanda </a:t>
              </a:r>
              <a:r>
                <a:rPr lang="en-US" sz="800" b="0" i="0" u="none" strike="noStrike" cap="none">
                  <a:solidFill>
                    <a:schemeClr val="lt1"/>
                  </a:solidFill>
                  <a:latin typeface="Arial"/>
                  <a:ea typeface="Arial"/>
                  <a:cs typeface="Arial"/>
                  <a:sym typeface="Arial"/>
                </a:rPr>
                <a:t>(sistematización y priorización)</a:t>
              </a:r>
              <a:endParaRPr/>
            </a:p>
          </p:txBody>
        </p:sp>
        <p:sp>
          <p:nvSpPr>
            <p:cNvPr id="167" name="Google Shape;167;p20"/>
            <p:cNvSpPr/>
            <p:nvPr/>
          </p:nvSpPr>
          <p:spPr>
            <a:xfrm>
              <a:off x="2252295" y="454348"/>
              <a:ext cx="1071354" cy="605798"/>
            </a:xfrm>
            <a:prstGeom prst="roundRect">
              <a:avLst>
                <a:gd name="adj" fmla="val 16667"/>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txBox="1"/>
            <p:nvPr/>
          </p:nvSpPr>
          <p:spPr>
            <a:xfrm>
              <a:off x="2281868" y="483921"/>
              <a:ext cx="1012208" cy="54665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900" b="0" i="0" u="none" strike="noStrike" cap="none">
                  <a:solidFill>
                    <a:schemeClr val="lt1"/>
                  </a:solidFill>
                  <a:latin typeface="Arial"/>
                  <a:ea typeface="Arial"/>
                  <a:cs typeface="Arial"/>
                  <a:sym typeface="Arial"/>
                </a:rPr>
                <a:t>Planeación de acciones</a:t>
              </a:r>
              <a:endParaRPr sz="900"/>
            </a:p>
          </p:txBody>
        </p:sp>
        <p:sp>
          <p:nvSpPr>
            <p:cNvPr id="169" name="Google Shape;169;p20"/>
            <p:cNvSpPr/>
            <p:nvPr/>
          </p:nvSpPr>
          <p:spPr>
            <a:xfrm>
              <a:off x="3377217" y="454348"/>
              <a:ext cx="1071354" cy="605798"/>
            </a:xfrm>
            <a:prstGeom prst="roundRect">
              <a:avLst>
                <a:gd name="adj" fmla="val 16667"/>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txBox="1"/>
            <p:nvPr/>
          </p:nvSpPr>
          <p:spPr>
            <a:xfrm>
              <a:off x="3406790" y="483921"/>
              <a:ext cx="1012208" cy="54665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900" b="0" i="0" u="none" strike="noStrike" cap="none">
                  <a:solidFill>
                    <a:schemeClr val="lt1"/>
                  </a:solidFill>
                  <a:latin typeface="Arial"/>
                  <a:ea typeface="Arial"/>
                  <a:cs typeface="Arial"/>
                  <a:sym typeface="Arial"/>
                </a:rPr>
                <a:t>Implementación</a:t>
              </a:r>
              <a:endParaRPr sz="900"/>
            </a:p>
          </p:txBody>
        </p:sp>
        <p:sp>
          <p:nvSpPr>
            <p:cNvPr id="171" name="Google Shape;171;p20"/>
            <p:cNvSpPr/>
            <p:nvPr/>
          </p:nvSpPr>
          <p:spPr>
            <a:xfrm>
              <a:off x="4502139" y="454348"/>
              <a:ext cx="1071354" cy="605798"/>
            </a:xfrm>
            <a:prstGeom prst="roundRect">
              <a:avLst>
                <a:gd name="adj" fmla="val 16667"/>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txBox="1"/>
            <p:nvPr/>
          </p:nvSpPr>
          <p:spPr>
            <a:xfrm>
              <a:off x="4531712" y="483921"/>
              <a:ext cx="1012208" cy="54665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900" b="0" i="0" u="none" strike="noStrike" cap="none">
                  <a:solidFill>
                    <a:schemeClr val="lt1"/>
                  </a:solidFill>
                  <a:latin typeface="Arial"/>
                  <a:ea typeface="Arial"/>
                  <a:cs typeface="Arial"/>
                  <a:sym typeface="Arial"/>
                </a:rPr>
                <a:t>Monitoreo &amp; Evaluación</a:t>
              </a:r>
              <a:endParaRPr sz="900"/>
            </a:p>
          </p:txBody>
        </p:sp>
      </p:grpSp>
      <p:grpSp>
        <p:nvGrpSpPr>
          <p:cNvPr id="173" name="Google Shape;173;p20"/>
          <p:cNvGrpSpPr/>
          <p:nvPr/>
        </p:nvGrpSpPr>
        <p:grpSpPr>
          <a:xfrm>
            <a:off x="7989439" y="1740567"/>
            <a:ext cx="3027527" cy="2929111"/>
            <a:chOff x="406571" y="-93343"/>
            <a:chExt cx="2758818" cy="2722222"/>
          </a:xfrm>
        </p:grpSpPr>
        <p:sp>
          <p:nvSpPr>
            <p:cNvPr id="174" name="Google Shape;174;p20"/>
            <p:cNvSpPr/>
            <p:nvPr/>
          </p:nvSpPr>
          <p:spPr>
            <a:xfrm>
              <a:off x="759192" y="320261"/>
              <a:ext cx="2089468" cy="2089468"/>
            </a:xfrm>
            <a:prstGeom prst="blockArc">
              <a:avLst>
                <a:gd name="adj1" fmla="val 11880000"/>
                <a:gd name="adj2" fmla="val 16200000"/>
                <a:gd name="adj3" fmla="val 4636"/>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759192" y="320261"/>
              <a:ext cx="2089468" cy="2089468"/>
            </a:xfrm>
            <a:prstGeom prst="blockArc">
              <a:avLst>
                <a:gd name="adj1" fmla="val 7560000"/>
                <a:gd name="adj2" fmla="val 11880000"/>
                <a:gd name="adj3" fmla="val 4636"/>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759192" y="320261"/>
              <a:ext cx="2089468" cy="2089468"/>
            </a:xfrm>
            <a:prstGeom prst="blockArc">
              <a:avLst>
                <a:gd name="adj1" fmla="val 3240000"/>
                <a:gd name="adj2" fmla="val 7560000"/>
                <a:gd name="adj3" fmla="val 4636"/>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759192" y="320261"/>
              <a:ext cx="2089468" cy="2089468"/>
            </a:xfrm>
            <a:prstGeom prst="blockArc">
              <a:avLst>
                <a:gd name="adj1" fmla="val 20520000"/>
                <a:gd name="adj2" fmla="val 3240000"/>
                <a:gd name="adj3" fmla="val 4636"/>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759192" y="320261"/>
              <a:ext cx="2089468" cy="2089468"/>
            </a:xfrm>
            <a:prstGeom prst="blockArc">
              <a:avLst>
                <a:gd name="adj1" fmla="val 16200000"/>
                <a:gd name="adj2" fmla="val 20520000"/>
                <a:gd name="adj3" fmla="val 4636"/>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234436" y="792266"/>
              <a:ext cx="1138980" cy="1145458"/>
            </a:xfrm>
            <a:prstGeom prst="ellipse">
              <a:avLst/>
            </a:prstGeom>
            <a:solidFill>
              <a:srgbClr val="7373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txBox="1"/>
            <p:nvPr/>
          </p:nvSpPr>
          <p:spPr>
            <a:xfrm>
              <a:off x="1401236" y="960014"/>
              <a:ext cx="805380" cy="809962"/>
            </a:xfrm>
            <a:prstGeom prst="rect">
              <a:avLst/>
            </a:prstGeom>
            <a:noFill/>
            <a:ln>
              <a:noFill/>
            </a:ln>
          </p:spPr>
          <p:txBody>
            <a:bodyPr spcFirstLastPara="1" wrap="square" lIns="3600" tIns="3600" rIns="3600"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1" i="0" u="none" strike="noStrike" cap="none">
                  <a:solidFill>
                    <a:schemeClr val="lt1"/>
                  </a:solidFill>
                  <a:latin typeface="Trebuchet MS"/>
                  <a:ea typeface="Trebuchet MS"/>
                  <a:cs typeface="Trebuchet MS"/>
                  <a:sym typeface="Trebuchet MS"/>
                </a:rPr>
                <a:t>HERRAMIENTAS</a:t>
              </a:r>
              <a:endParaRPr/>
            </a:p>
          </p:txBody>
        </p:sp>
        <p:sp>
          <p:nvSpPr>
            <p:cNvPr id="181" name="Google Shape;181;p20"/>
            <p:cNvSpPr/>
            <p:nvPr/>
          </p:nvSpPr>
          <p:spPr>
            <a:xfrm>
              <a:off x="1371779" y="-93343"/>
              <a:ext cx="864295" cy="875643"/>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txBox="1"/>
            <p:nvPr/>
          </p:nvSpPr>
          <p:spPr>
            <a:xfrm>
              <a:off x="1498352" y="34892"/>
              <a:ext cx="611149" cy="61917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Trebuchet MS"/>
                  <a:ea typeface="Trebuchet MS"/>
                  <a:cs typeface="Trebuchet MS"/>
                  <a:sym typeface="Trebuchet MS"/>
                </a:rPr>
                <a:t>Capaci-taciones</a:t>
              </a:r>
              <a:endParaRPr sz="1000" b="0" i="0" u="none" strike="noStrike" cap="none">
                <a:solidFill>
                  <a:schemeClr val="lt1"/>
                </a:solidFill>
                <a:latin typeface="Trebuchet MS"/>
                <a:ea typeface="Trebuchet MS"/>
                <a:cs typeface="Trebuchet MS"/>
                <a:sym typeface="Trebuchet MS"/>
              </a:endParaRPr>
            </a:p>
          </p:txBody>
        </p:sp>
        <p:sp>
          <p:nvSpPr>
            <p:cNvPr id="183" name="Google Shape;183;p20"/>
            <p:cNvSpPr/>
            <p:nvPr/>
          </p:nvSpPr>
          <p:spPr>
            <a:xfrm>
              <a:off x="2383602" y="630383"/>
              <a:ext cx="781787" cy="838510"/>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txBox="1"/>
            <p:nvPr/>
          </p:nvSpPr>
          <p:spPr>
            <a:xfrm>
              <a:off x="2498092" y="753180"/>
              <a:ext cx="552807" cy="592916"/>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Trebuchet MS"/>
                  <a:ea typeface="Trebuchet MS"/>
                  <a:cs typeface="Trebuchet MS"/>
                  <a:sym typeface="Trebuchet MS"/>
                </a:rPr>
                <a:t>Inter-cambios</a:t>
              </a:r>
              <a:endParaRPr sz="1000" b="0" i="0" u="none" strike="noStrike" cap="none">
                <a:solidFill>
                  <a:schemeClr val="lt1"/>
                </a:solidFill>
                <a:latin typeface="Trebuchet MS"/>
                <a:ea typeface="Trebuchet MS"/>
                <a:cs typeface="Trebuchet MS"/>
                <a:sym typeface="Trebuchet MS"/>
              </a:endParaRPr>
            </a:p>
          </p:txBody>
        </p:sp>
        <p:sp>
          <p:nvSpPr>
            <p:cNvPr id="185" name="Google Shape;185;p20"/>
            <p:cNvSpPr/>
            <p:nvPr/>
          </p:nvSpPr>
          <p:spPr>
            <a:xfrm>
              <a:off x="1980531" y="1788163"/>
              <a:ext cx="846481" cy="804894"/>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txBox="1"/>
            <p:nvPr/>
          </p:nvSpPr>
          <p:spPr>
            <a:xfrm>
              <a:off x="2104495" y="1906037"/>
              <a:ext cx="598553" cy="569146"/>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Trebuchet MS"/>
                  <a:ea typeface="Trebuchet MS"/>
                  <a:cs typeface="Trebuchet MS"/>
                  <a:sym typeface="Trebuchet MS"/>
                </a:rPr>
                <a:t>Visitas</a:t>
              </a:r>
              <a:endParaRPr/>
            </a:p>
          </p:txBody>
        </p:sp>
        <p:sp>
          <p:nvSpPr>
            <p:cNvPr id="187" name="Google Shape;187;p20"/>
            <p:cNvSpPr/>
            <p:nvPr/>
          </p:nvSpPr>
          <p:spPr>
            <a:xfrm>
              <a:off x="748033" y="1752341"/>
              <a:ext cx="912097" cy="876538"/>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txBox="1"/>
            <p:nvPr/>
          </p:nvSpPr>
          <p:spPr>
            <a:xfrm>
              <a:off x="881607" y="1880707"/>
              <a:ext cx="644949" cy="619806"/>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Trebuchet MS"/>
                  <a:ea typeface="Trebuchet MS"/>
                  <a:cs typeface="Trebuchet MS"/>
                  <a:sym typeface="Trebuchet MS"/>
                </a:rPr>
                <a:t>Estudios</a:t>
              </a:r>
              <a:endParaRPr/>
            </a:p>
          </p:txBody>
        </p:sp>
        <p:sp>
          <p:nvSpPr>
            <p:cNvPr id="189" name="Google Shape;189;p20"/>
            <p:cNvSpPr/>
            <p:nvPr/>
          </p:nvSpPr>
          <p:spPr>
            <a:xfrm>
              <a:off x="406571" y="624423"/>
              <a:ext cx="853572" cy="850430"/>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p:nvPr/>
          </p:nvSpPr>
          <p:spPr>
            <a:xfrm>
              <a:off x="531574" y="748966"/>
              <a:ext cx="603566" cy="601344"/>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Trebuchet MS"/>
                  <a:ea typeface="Trebuchet MS"/>
                  <a:cs typeface="Trebuchet MS"/>
                  <a:sym typeface="Trebuchet MS"/>
                </a:rPr>
                <a:t>Asesorías</a:t>
              </a:r>
              <a:endParaRPr/>
            </a:p>
          </p:txBody>
        </p:sp>
      </p:grpSp>
      <p:grpSp>
        <p:nvGrpSpPr>
          <p:cNvPr id="191" name="Google Shape;191;p20"/>
          <p:cNvGrpSpPr/>
          <p:nvPr/>
        </p:nvGrpSpPr>
        <p:grpSpPr>
          <a:xfrm>
            <a:off x="1680645" y="1556798"/>
            <a:ext cx="4561172" cy="3744411"/>
            <a:chOff x="740783" y="11366"/>
            <a:chExt cx="4561172" cy="3744411"/>
          </a:xfrm>
        </p:grpSpPr>
        <p:sp>
          <p:nvSpPr>
            <p:cNvPr id="192" name="Google Shape;192;p20"/>
            <p:cNvSpPr/>
            <p:nvPr/>
          </p:nvSpPr>
          <p:spPr>
            <a:xfrm rot="10800000">
              <a:off x="1011071" y="11366"/>
              <a:ext cx="4260064" cy="394721"/>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txBox="1"/>
            <p:nvPr/>
          </p:nvSpPr>
          <p:spPr>
            <a:xfrm>
              <a:off x="1109751" y="11366"/>
              <a:ext cx="4161384" cy="394721"/>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a:solidFill>
                    <a:srgbClr val="0F5494"/>
                  </a:solidFill>
                  <a:latin typeface="Arial"/>
                  <a:ea typeface="Arial"/>
                  <a:cs typeface="Arial"/>
                  <a:sym typeface="Arial"/>
                </a:rPr>
                <a:t>PLANES Y POLÍTICAS</a:t>
              </a:r>
              <a:endParaRPr/>
            </a:p>
          </p:txBody>
        </p:sp>
        <p:sp>
          <p:nvSpPr>
            <p:cNvPr id="194" name="Google Shape;194;p20"/>
            <p:cNvSpPr/>
            <p:nvPr/>
          </p:nvSpPr>
          <p:spPr>
            <a:xfrm>
              <a:off x="740783" y="30963"/>
              <a:ext cx="428878" cy="355526"/>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rot="10800000">
              <a:off x="967645" y="558420"/>
              <a:ext cx="4298119" cy="427994"/>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txBox="1"/>
            <p:nvPr/>
          </p:nvSpPr>
          <p:spPr>
            <a:xfrm>
              <a:off x="1074643" y="558420"/>
              <a:ext cx="4191121" cy="427994"/>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a:solidFill>
                    <a:srgbClr val="0F5494"/>
                  </a:solidFill>
                  <a:latin typeface="Arial"/>
                  <a:ea typeface="Arial"/>
                  <a:cs typeface="Arial"/>
                  <a:sym typeface="Arial"/>
                </a:rPr>
                <a:t>TRANSPARENCIA</a:t>
              </a:r>
              <a:endParaRPr/>
            </a:p>
          </p:txBody>
        </p:sp>
        <p:sp>
          <p:nvSpPr>
            <p:cNvPr id="197" name="Google Shape;197;p20"/>
            <p:cNvSpPr/>
            <p:nvPr/>
          </p:nvSpPr>
          <p:spPr>
            <a:xfrm>
              <a:off x="824731" y="1156761"/>
              <a:ext cx="336370" cy="376997"/>
            </a:xfrm>
            <a:prstGeom prst="ellipse">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10800000">
              <a:off x="999931" y="1119408"/>
              <a:ext cx="4300211" cy="415221"/>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txBox="1"/>
            <p:nvPr/>
          </p:nvSpPr>
          <p:spPr>
            <a:xfrm>
              <a:off x="1103736" y="1119408"/>
              <a:ext cx="4196406" cy="415221"/>
            </a:xfrm>
            <a:prstGeom prst="rect">
              <a:avLst/>
            </a:prstGeom>
            <a:noFill/>
            <a:ln>
              <a:noFill/>
            </a:ln>
          </p:spPr>
          <p:txBody>
            <a:bodyPr spcFirstLastPara="1" wrap="square" lIns="302900" tIns="57150" rIns="106675" bIns="57150" anchor="ctr" anchorCtr="0">
              <a:noAutofit/>
            </a:bodyPr>
            <a:lstStyle/>
            <a:p>
              <a:pPr marL="0" lvl="0" indent="0" algn="ctr" rtl="0">
                <a:lnSpc>
                  <a:spcPct val="90000"/>
                </a:lnSpc>
                <a:spcBef>
                  <a:spcPts val="0"/>
                </a:spcBef>
                <a:spcAft>
                  <a:spcPts val="0"/>
                </a:spcAft>
                <a:buClr>
                  <a:schemeClr val="dk1"/>
                </a:buClr>
                <a:buSzPts val="1500"/>
                <a:buFont typeface="Arial"/>
                <a:buNone/>
              </a:pPr>
              <a:r>
                <a:rPr lang="en-US" sz="1500" b="1">
                  <a:solidFill>
                    <a:srgbClr val="0F5494"/>
                  </a:solidFill>
                </a:rPr>
                <a:t>ARTICULACIÓN</a:t>
              </a:r>
              <a:endParaRPr/>
            </a:p>
          </p:txBody>
        </p:sp>
        <p:sp>
          <p:nvSpPr>
            <p:cNvPr id="200" name="Google Shape;200;p20"/>
            <p:cNvSpPr/>
            <p:nvPr/>
          </p:nvSpPr>
          <p:spPr>
            <a:xfrm>
              <a:off x="757097" y="618000"/>
              <a:ext cx="297912" cy="296642"/>
            </a:xfrm>
            <a:prstGeom prst="ellipse">
              <a:avLst/>
            </a:prstGeom>
            <a:blipFill rotWithShape="1">
              <a:blip r:embed="rId5">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rot="10800000">
              <a:off x="978865" y="1685398"/>
              <a:ext cx="4294429" cy="414191"/>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txBox="1"/>
            <p:nvPr/>
          </p:nvSpPr>
          <p:spPr>
            <a:xfrm>
              <a:off x="1082413" y="1685398"/>
              <a:ext cx="4190881" cy="414191"/>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a:solidFill>
                    <a:srgbClr val="0F5494"/>
                  </a:solidFill>
                  <a:latin typeface="Arial"/>
                  <a:ea typeface="Arial"/>
                  <a:cs typeface="Arial"/>
                  <a:sym typeface="Arial"/>
                </a:rPr>
                <a:t>SERVICIOS CLIMÁTICOS</a:t>
              </a:r>
              <a:endParaRPr/>
            </a:p>
          </p:txBody>
        </p:sp>
        <p:sp>
          <p:nvSpPr>
            <p:cNvPr id="203" name="Google Shape;203;p20"/>
            <p:cNvSpPr/>
            <p:nvPr/>
          </p:nvSpPr>
          <p:spPr>
            <a:xfrm>
              <a:off x="824380" y="1704532"/>
              <a:ext cx="365421" cy="325328"/>
            </a:xfrm>
            <a:prstGeom prst="ellipse">
              <a:avLst/>
            </a:prstGeom>
            <a:blipFill rotWithShape="1">
              <a:blip r:embed="rId6">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rot="10800000">
              <a:off x="992612" y="2261533"/>
              <a:ext cx="4301933" cy="414125"/>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txBox="1"/>
            <p:nvPr/>
          </p:nvSpPr>
          <p:spPr>
            <a:xfrm>
              <a:off x="1096143" y="2261533"/>
              <a:ext cx="4198402" cy="414125"/>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a:solidFill>
                    <a:srgbClr val="0F5494"/>
                  </a:solidFill>
                  <a:latin typeface="Arial"/>
                  <a:ea typeface="Arial"/>
                  <a:cs typeface="Arial"/>
                  <a:sym typeface="Arial"/>
                </a:rPr>
                <a:t>FINANCIAMIENTO</a:t>
              </a:r>
              <a:endParaRPr/>
            </a:p>
          </p:txBody>
        </p:sp>
        <p:sp>
          <p:nvSpPr>
            <p:cNvPr id="206" name="Google Shape;206;p20"/>
            <p:cNvSpPr/>
            <p:nvPr/>
          </p:nvSpPr>
          <p:spPr>
            <a:xfrm>
              <a:off x="799345" y="2352920"/>
              <a:ext cx="309071" cy="253627"/>
            </a:xfrm>
            <a:prstGeom prst="ellipse">
              <a:avLst/>
            </a:prstGeom>
            <a:blipFill rotWithShape="1">
              <a:blip r:embed="rId7">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rot="10800000">
              <a:off x="956608" y="2820411"/>
              <a:ext cx="4338307" cy="402068"/>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txBox="1"/>
            <p:nvPr/>
          </p:nvSpPr>
          <p:spPr>
            <a:xfrm>
              <a:off x="1057125" y="2820411"/>
              <a:ext cx="4237790" cy="402068"/>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a:solidFill>
                    <a:srgbClr val="0F5494"/>
                  </a:solidFill>
                  <a:latin typeface="Arial"/>
                  <a:ea typeface="Arial"/>
                  <a:cs typeface="Arial"/>
                  <a:sym typeface="Arial"/>
                </a:rPr>
                <a:t>GÉNERO Y GRUPOS VULNERABLES</a:t>
              </a:r>
              <a:endParaRPr/>
            </a:p>
          </p:txBody>
        </p:sp>
        <p:sp>
          <p:nvSpPr>
            <p:cNvPr id="209" name="Google Shape;209;p20"/>
            <p:cNvSpPr/>
            <p:nvPr/>
          </p:nvSpPr>
          <p:spPr>
            <a:xfrm>
              <a:off x="741404" y="2819673"/>
              <a:ext cx="407538" cy="375208"/>
            </a:xfrm>
            <a:prstGeom prst="ellipse">
              <a:avLst/>
            </a:prstGeom>
            <a:blipFill rotWithShape="1">
              <a:blip r:embed="rId8">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rot="10800000">
              <a:off x="997602" y="3336076"/>
              <a:ext cx="4304353" cy="410803"/>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txBox="1"/>
            <p:nvPr/>
          </p:nvSpPr>
          <p:spPr>
            <a:xfrm>
              <a:off x="1100303" y="3336076"/>
              <a:ext cx="4201652" cy="410803"/>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a:solidFill>
                    <a:srgbClr val="0F5494"/>
                  </a:solidFill>
                  <a:latin typeface="Arial"/>
                  <a:ea typeface="Arial"/>
                  <a:cs typeface="Arial"/>
                  <a:sym typeface="Arial"/>
                </a:rPr>
                <a:t>EDUCACIÓN Y SENSIBILIZACIÓN </a:t>
              </a:r>
              <a:endParaRPr sz="1500" b="1" i="0" u="none" strike="noStrike" cap="none">
                <a:solidFill>
                  <a:srgbClr val="0F5494"/>
                </a:solidFill>
                <a:latin typeface="Arial"/>
                <a:ea typeface="Arial"/>
                <a:cs typeface="Arial"/>
                <a:sym typeface="Arial"/>
              </a:endParaRPr>
            </a:p>
          </p:txBody>
        </p:sp>
        <p:sp>
          <p:nvSpPr>
            <p:cNvPr id="212" name="Google Shape;212;p20"/>
            <p:cNvSpPr/>
            <p:nvPr/>
          </p:nvSpPr>
          <p:spPr>
            <a:xfrm>
              <a:off x="794121" y="3371419"/>
              <a:ext cx="443403" cy="384358"/>
            </a:xfrm>
            <a:prstGeom prst="ellipse">
              <a:avLst/>
            </a:prstGeom>
            <a:blipFill rotWithShape="1">
              <a:blip r:embed="rId9">
                <a:alphaModFix/>
              </a:blip>
              <a:stretch>
                <a:fillRect t="-7998" b="-7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20"/>
          <p:cNvSpPr/>
          <p:nvPr/>
        </p:nvSpPr>
        <p:spPr>
          <a:xfrm>
            <a:off x="7214844" y="1412776"/>
            <a:ext cx="1545453" cy="2793454"/>
          </a:xfrm>
          <a:prstGeom prst="rect">
            <a:avLst/>
          </a:prstGeom>
          <a:noFill/>
          <a:ln>
            <a:noFill/>
          </a:ln>
        </p:spPr>
        <p:txBody>
          <a:bodyPr spcFirstLastPara="1" wrap="square" lIns="91425" tIns="45700" rIns="91425" bIns="45700" anchor="ctr" anchorCtr="0">
            <a:noAutofit/>
          </a:bodyPr>
          <a:lstStyle/>
          <a:p>
            <a:pPr marL="3175" marR="0" lvl="0" indent="0" algn="l" rtl="0">
              <a:lnSpc>
                <a:spcPct val="100000"/>
              </a:lnSpc>
              <a:spcBef>
                <a:spcPts val="0"/>
              </a:spcBef>
              <a:spcAft>
                <a:spcPts val="0"/>
              </a:spcAft>
              <a:buNone/>
            </a:pPr>
            <a:endParaRPr sz="1200" b="0" i="0" u="none" strike="noStrike" cap="none">
              <a:solidFill>
                <a:srgbClr val="0F5494"/>
              </a:solidFill>
              <a:latin typeface="Verdana"/>
              <a:ea typeface="Verdana"/>
              <a:cs typeface="Verdana"/>
              <a:sym typeface="Verdana"/>
            </a:endParaRPr>
          </a:p>
        </p:txBody>
      </p:sp>
      <p:sp>
        <p:nvSpPr>
          <p:cNvPr id="214" name="Google Shape;214;p20"/>
          <p:cNvSpPr txBox="1"/>
          <p:nvPr/>
        </p:nvSpPr>
        <p:spPr>
          <a:xfrm rot="-5400000">
            <a:off x="5108349" y="2921057"/>
            <a:ext cx="3762728" cy="92333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1" i="0" u="none" strike="noStrike" cap="none">
                <a:solidFill>
                  <a:srgbClr val="351C75"/>
                </a:solidFill>
                <a:latin typeface="Verdana"/>
                <a:ea typeface="Verdana"/>
                <a:cs typeface="Verdana"/>
                <a:sym typeface="Verdana"/>
              </a:rPr>
              <a:t>DIÁLOGO DE POLÍTICAS E INTERCAMBIOS</a:t>
            </a:r>
            <a:endParaRPr>
              <a:solidFill>
                <a:srgbClr val="351C75"/>
              </a:solidFill>
            </a:endParaRPr>
          </a:p>
          <a:p>
            <a:pPr marL="0" marR="0" lvl="0" indent="0" algn="ctr" rtl="0">
              <a:lnSpc>
                <a:spcPct val="100000"/>
              </a:lnSpc>
              <a:spcBef>
                <a:spcPts val="0"/>
              </a:spcBef>
              <a:spcAft>
                <a:spcPts val="0"/>
              </a:spcAft>
              <a:buNone/>
            </a:pPr>
            <a:r>
              <a:rPr lang="en-US" sz="1600" b="1" i="0" u="none" strike="noStrike" cap="none">
                <a:solidFill>
                  <a:srgbClr val="351C75"/>
                </a:solidFill>
                <a:latin typeface="Verdana"/>
                <a:ea typeface="Verdana"/>
                <a:cs typeface="Verdana"/>
                <a:sym typeface="Verdana"/>
              </a:rPr>
              <a:t> A NIVEL REGIONAL</a:t>
            </a:r>
            <a:endParaRPr>
              <a:solidFill>
                <a:srgbClr val="351C75"/>
              </a:solidFill>
            </a:endParaRPr>
          </a:p>
        </p:txBody>
      </p:sp>
      <p:pic>
        <p:nvPicPr>
          <p:cNvPr id="215" name="Google Shape;215;p20" descr="Chat"/>
          <p:cNvPicPr preferRelativeResize="0"/>
          <p:nvPr/>
        </p:nvPicPr>
        <p:blipFill rotWithShape="1">
          <a:blip r:embed="rId10">
            <a:alphaModFix/>
          </a:blip>
          <a:srcRect/>
          <a:stretch/>
        </p:blipFill>
        <p:spPr>
          <a:xfrm>
            <a:off x="6623508" y="4795893"/>
            <a:ext cx="827870" cy="6218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p:nvPr/>
        </p:nvSpPr>
        <p:spPr>
          <a:xfrm rot="5400000">
            <a:off x="546705" y="2335715"/>
            <a:ext cx="3961754" cy="1652697"/>
          </a:xfrm>
          <a:prstGeom prst="roundRect">
            <a:avLst>
              <a:gd name="adj" fmla="val 16667"/>
            </a:avLst>
          </a:prstGeom>
          <a:solidFill>
            <a:schemeClr val="lt1"/>
          </a:solidFill>
          <a:ln w="25400" cap="flat" cmpd="sng">
            <a:solidFill>
              <a:srgbClr val="0F54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1"/>
          <p:cNvSpPr txBox="1"/>
          <p:nvPr/>
        </p:nvSpPr>
        <p:spPr>
          <a:xfrm>
            <a:off x="1781906" y="1261850"/>
            <a:ext cx="1491341" cy="38003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Políticas y planes</a:t>
            </a:r>
            <a:endParaRPr/>
          </a:p>
        </p:txBody>
      </p:sp>
      <p:sp>
        <p:nvSpPr>
          <p:cNvPr id="223" name="Google Shape;223;p21"/>
          <p:cNvSpPr txBox="1"/>
          <p:nvPr/>
        </p:nvSpPr>
        <p:spPr>
          <a:xfrm>
            <a:off x="7004921" y="1280345"/>
            <a:ext cx="3736525" cy="3862596"/>
          </a:xfrm>
          <a:prstGeom prst="rect">
            <a:avLst/>
          </a:prstGeom>
          <a:solidFill>
            <a:srgbClr val="BADD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500" b="1" i="0" u="none" strike="noStrike" cap="none">
                <a:solidFill>
                  <a:srgbClr val="0F5494"/>
                </a:solidFill>
                <a:latin typeface="Verdana"/>
                <a:ea typeface="Verdana"/>
                <a:cs typeface="Verdana"/>
                <a:sym typeface="Verdana"/>
              </a:rPr>
              <a:t>INICIATIVAS REGIONALES</a:t>
            </a:r>
            <a:endParaRPr/>
          </a:p>
          <a:p>
            <a:pPr marL="0" marR="0" lvl="0" indent="0" algn="l" rtl="0">
              <a:lnSpc>
                <a:spcPct val="100000"/>
              </a:lnSpc>
              <a:spcBef>
                <a:spcPts val="600"/>
              </a:spcBef>
              <a:spcAft>
                <a:spcPts val="0"/>
              </a:spcAft>
              <a:buNone/>
            </a:pPr>
            <a:r>
              <a:rPr lang="en-US" sz="1500" b="0" i="0" u="sng" strike="noStrike" cap="none">
                <a:solidFill>
                  <a:srgbClr val="0F5494"/>
                </a:solidFill>
                <a:latin typeface="Verdana"/>
                <a:ea typeface="Verdana"/>
                <a:cs typeface="Verdana"/>
                <a:sym typeface="Verdana"/>
              </a:rPr>
              <a:t>Movilidad eléctrica: </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Decisión sobre innovación y acción sobre políticas de cambio climático</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Diálogos, investigación y reunión preparatoria antes del Foro de Ministros de Medio Ambiente de América Latina y el Caribe</a:t>
            </a:r>
            <a:endParaRPr sz="1500" b="1" i="0" u="none" strike="noStrike" cap="none">
              <a:solidFill>
                <a:srgbClr val="0F5494"/>
              </a:solidFill>
              <a:latin typeface="Verdana"/>
              <a:ea typeface="Verdana"/>
              <a:cs typeface="Verdana"/>
              <a:sym typeface="Verdana"/>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Acelerando la transición de la movilidad eléctrica en Argentina, Colombia y Panamá </a:t>
            </a:r>
            <a:endParaRPr/>
          </a:p>
          <a:p>
            <a:pPr marL="0" marR="0" lvl="0" indent="0" algn="l" rtl="0">
              <a:lnSpc>
                <a:spcPct val="100000"/>
              </a:lnSpc>
              <a:spcBef>
                <a:spcPts val="600"/>
              </a:spcBef>
              <a:spcAft>
                <a:spcPts val="0"/>
              </a:spcAft>
              <a:buNone/>
            </a:pPr>
            <a:r>
              <a:rPr lang="en-US" sz="1500" b="0" i="0" u="sng" strike="noStrike" cap="none">
                <a:solidFill>
                  <a:srgbClr val="0F5494"/>
                </a:solidFill>
                <a:latin typeface="Verdana"/>
                <a:ea typeface="Verdana"/>
                <a:cs typeface="Verdana"/>
                <a:sym typeface="Verdana"/>
              </a:rPr>
              <a:t>Adaptación basada en ecosistemas:  </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AbE-Montañas: Países andinos </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AbE-Ciudades</a:t>
            </a:r>
            <a:endParaRPr/>
          </a:p>
        </p:txBody>
      </p:sp>
      <p:sp>
        <p:nvSpPr>
          <p:cNvPr id="224" name="Google Shape;224;p21"/>
          <p:cNvSpPr txBox="1"/>
          <p:nvPr/>
        </p:nvSpPr>
        <p:spPr>
          <a:xfrm>
            <a:off x="3550610" y="1280345"/>
            <a:ext cx="3322943" cy="4016484"/>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500" b="1" i="0" u="none" strike="noStrike" cap="none">
                <a:solidFill>
                  <a:srgbClr val="0F5494"/>
                </a:solidFill>
                <a:latin typeface="Verdana"/>
                <a:ea typeface="Verdana"/>
                <a:cs typeface="Verdana"/>
                <a:sym typeface="Verdana"/>
              </a:rPr>
              <a:t>ACCIONES NACIONALES</a:t>
            </a:r>
            <a:endParaRPr/>
          </a:p>
          <a:p>
            <a:pPr marL="0" marR="0" lvl="0" indent="0" algn="l" rtl="0">
              <a:lnSpc>
                <a:spcPct val="100000"/>
              </a:lnSpc>
              <a:spcBef>
                <a:spcPts val="600"/>
              </a:spcBef>
              <a:spcAft>
                <a:spcPts val="0"/>
              </a:spcAft>
              <a:buNone/>
            </a:pPr>
            <a:r>
              <a:rPr lang="en-US" sz="1500" b="0" i="0" u="sng" strike="noStrike" cap="none">
                <a:solidFill>
                  <a:srgbClr val="0F5494"/>
                </a:solidFill>
                <a:latin typeface="Verdana"/>
                <a:ea typeface="Verdana"/>
                <a:cs typeface="Verdana"/>
                <a:sym typeface="Verdana"/>
              </a:rPr>
              <a:t>Desarrollo de legislación climática/políticas: </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Código orgánico del ambiente: Ecuador</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NDC adaptación: Ecuador</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Ley marco de CC: Chile</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Política nacional de CC: Panamá</a:t>
            </a:r>
            <a:endParaRPr/>
          </a:p>
          <a:p>
            <a:pPr marL="0" marR="0" lvl="0" indent="0" algn="l" rtl="0">
              <a:lnSpc>
                <a:spcPct val="100000"/>
              </a:lnSpc>
              <a:spcBef>
                <a:spcPts val="600"/>
              </a:spcBef>
              <a:spcAft>
                <a:spcPts val="0"/>
              </a:spcAft>
              <a:buNone/>
            </a:pPr>
            <a:r>
              <a:rPr lang="en-US" sz="1500" b="0" i="0" u="sng" strike="noStrike" cap="none">
                <a:solidFill>
                  <a:srgbClr val="0F5494"/>
                </a:solidFill>
                <a:latin typeface="Verdana"/>
                <a:ea typeface="Verdana"/>
                <a:cs typeface="Verdana"/>
                <a:sym typeface="Verdana"/>
              </a:rPr>
              <a:t>Estrategias/planes sectoriales y subnacionales y herramientas:</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Impactos adversos: Uruguay</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Patentes verdes: Brasil</a:t>
            </a:r>
            <a:endParaRPr/>
          </a:p>
          <a:p>
            <a:pPr marL="171450" marR="0" lvl="0" indent="-171450" algn="l" rtl="0">
              <a:lnSpc>
                <a:spcPct val="10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Ganadería: Salta (Argentina)</a:t>
            </a:r>
            <a:endParaRPr/>
          </a:p>
        </p:txBody>
      </p:sp>
      <p:pic>
        <p:nvPicPr>
          <p:cNvPr id="225" name="Google Shape;225;p21" descr="Engranajes"/>
          <p:cNvPicPr preferRelativeResize="0"/>
          <p:nvPr/>
        </p:nvPicPr>
        <p:blipFill rotWithShape="1">
          <a:blip r:embed="rId3">
            <a:alphaModFix/>
          </a:blip>
          <a:srcRect/>
          <a:stretch/>
        </p:blipFill>
        <p:spPr>
          <a:xfrm>
            <a:off x="1704951" y="1580888"/>
            <a:ext cx="658351" cy="658351"/>
          </a:xfrm>
          <a:prstGeom prst="rect">
            <a:avLst/>
          </a:prstGeom>
          <a:noFill/>
          <a:ln>
            <a:noFill/>
          </a:ln>
        </p:spPr>
      </p:pic>
      <p:pic>
        <p:nvPicPr>
          <p:cNvPr id="226" name="Google Shape;226;p21"/>
          <p:cNvPicPr preferRelativeResize="0"/>
          <p:nvPr/>
        </p:nvPicPr>
        <p:blipFill>
          <a:blip r:embed="rId4">
            <a:alphaModFix/>
          </a:blip>
          <a:stretch>
            <a:fillRect/>
          </a:stretch>
        </p:blipFill>
        <p:spPr>
          <a:xfrm>
            <a:off x="4020199" y="5496499"/>
            <a:ext cx="5337353" cy="12523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p:nvPr/>
        </p:nvSpPr>
        <p:spPr>
          <a:xfrm>
            <a:off x="3727375" y="1300427"/>
            <a:ext cx="2656500" cy="2341138"/>
          </a:xfrm>
          <a:prstGeom prst="rect">
            <a:avLst/>
          </a:prstGeom>
          <a:solidFill>
            <a:schemeClr val="accent1">
              <a:alpha val="37647"/>
            </a:scheme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500" b="1" i="0" u="none" strike="noStrike" cap="none">
                <a:solidFill>
                  <a:srgbClr val="0F5494"/>
                </a:solidFill>
                <a:latin typeface="Verdana"/>
                <a:ea typeface="Verdana"/>
                <a:cs typeface="Verdana"/>
                <a:sym typeface="Verdana"/>
              </a:rPr>
              <a:t>ACCIONES NACIONALES</a:t>
            </a:r>
            <a:endParaRPr/>
          </a:p>
          <a:p>
            <a:pPr marL="171450" marR="0" lvl="0" indent="-171450" algn="l" rtl="0">
              <a:lnSpc>
                <a:spcPct val="9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Uruguay</a:t>
            </a:r>
            <a:endParaRPr/>
          </a:p>
          <a:p>
            <a:pPr marL="171450" marR="0" lvl="0" indent="-171450" algn="l" rtl="0">
              <a:lnSpc>
                <a:spcPct val="9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 El Salvador</a:t>
            </a:r>
            <a:endParaRPr/>
          </a:p>
          <a:p>
            <a:pPr marL="171450" marR="0" lvl="0" indent="-171450" algn="l" rtl="0">
              <a:lnSpc>
                <a:spcPct val="9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 Chile</a:t>
            </a:r>
            <a:endParaRPr/>
          </a:p>
          <a:p>
            <a:pPr marL="171450" marR="0" lvl="0" indent="-171450" algn="l" rtl="0">
              <a:lnSpc>
                <a:spcPct val="9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Costa Rica</a:t>
            </a:r>
            <a:endParaRPr/>
          </a:p>
          <a:p>
            <a:pPr marL="171450" marR="0" lvl="0" indent="-171450" algn="l" rtl="0">
              <a:lnSpc>
                <a:spcPct val="90000"/>
              </a:lnSpc>
              <a:spcBef>
                <a:spcPts val="600"/>
              </a:spcBef>
              <a:spcAft>
                <a:spcPts val="0"/>
              </a:spcAft>
              <a:buClr>
                <a:srgbClr val="0F5494"/>
              </a:buClr>
              <a:buSzPts val="1500"/>
              <a:buFont typeface="Noto Sans Symbols"/>
              <a:buChar char="❑"/>
            </a:pPr>
            <a:r>
              <a:rPr lang="en-US" sz="1500" b="0" i="0" u="none" strike="noStrike" cap="none">
                <a:solidFill>
                  <a:srgbClr val="0F5494"/>
                </a:solidFill>
                <a:latin typeface="Verdana"/>
                <a:ea typeface="Verdana"/>
                <a:cs typeface="Verdana"/>
                <a:sym typeface="Verdana"/>
              </a:rPr>
              <a:t>Colombia</a:t>
            </a:r>
            <a:endParaRPr/>
          </a:p>
        </p:txBody>
      </p:sp>
      <p:sp>
        <p:nvSpPr>
          <p:cNvPr id="233" name="Google Shape;233;p22"/>
          <p:cNvSpPr/>
          <p:nvPr/>
        </p:nvSpPr>
        <p:spPr>
          <a:xfrm>
            <a:off x="1709734" y="1687161"/>
            <a:ext cx="1746860" cy="2070800"/>
          </a:xfrm>
          <a:prstGeom prst="roundRect">
            <a:avLst>
              <a:gd name="adj" fmla="val 16667"/>
            </a:avLst>
          </a:prstGeom>
          <a:solidFill>
            <a:schemeClr val="lt1"/>
          </a:solidFill>
          <a:ln w="25400" cap="flat" cmpd="sng">
            <a:solidFill>
              <a:srgbClr val="0F5494"/>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Transparencia</a:t>
            </a:r>
            <a:endParaRPr/>
          </a:p>
        </p:txBody>
      </p:sp>
      <p:sp>
        <p:nvSpPr>
          <p:cNvPr id="234" name="Google Shape;234;p22"/>
          <p:cNvSpPr txBox="1"/>
          <p:nvPr/>
        </p:nvSpPr>
        <p:spPr>
          <a:xfrm>
            <a:off x="6654800" y="1300426"/>
            <a:ext cx="3720900" cy="2341200"/>
          </a:xfrm>
          <a:prstGeom prst="rect">
            <a:avLst/>
          </a:prstGeom>
          <a:solidFill>
            <a:srgbClr val="BADD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a:solidFill>
                  <a:srgbClr val="0F5494"/>
                </a:solidFill>
                <a:latin typeface="Verdana"/>
                <a:ea typeface="Verdana"/>
                <a:cs typeface="Verdana"/>
                <a:sym typeface="Verdana"/>
              </a:rPr>
              <a:t>INICIATIVAS REGIONALES</a:t>
            </a:r>
            <a:endParaRPr/>
          </a:p>
          <a:p>
            <a:pPr marL="171450" marR="0" lvl="0" indent="-171450" algn="l" rtl="0">
              <a:lnSpc>
                <a:spcPct val="100000"/>
              </a:lnSpc>
              <a:spcBef>
                <a:spcPts val="6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Comunidad de práctica</a:t>
            </a:r>
            <a:endParaRPr/>
          </a:p>
          <a:p>
            <a:pPr marL="171450" marR="0" lvl="0" indent="-171450" algn="l" rtl="0">
              <a:lnSpc>
                <a:spcPct val="100000"/>
              </a:lnSpc>
              <a:spcBef>
                <a:spcPts val="6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Métricas de adaptación</a:t>
            </a:r>
            <a:endParaRPr/>
          </a:p>
          <a:p>
            <a:pPr marL="171450" marR="0" lvl="0" indent="-171450" algn="l" rtl="0">
              <a:lnSpc>
                <a:spcPct val="100000"/>
              </a:lnSpc>
              <a:spcBef>
                <a:spcPts val="6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Capacitación M&amp;E Adaptación</a:t>
            </a:r>
            <a:endParaRPr/>
          </a:p>
          <a:p>
            <a:pPr marL="171450" marR="0" lvl="0" indent="-171450" algn="l" rtl="0">
              <a:lnSpc>
                <a:spcPct val="100000"/>
              </a:lnSpc>
              <a:spcBef>
                <a:spcPts val="6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MERCOSUR</a:t>
            </a:r>
            <a:endParaRPr sz="1600" b="0" i="0" u="none" strike="noStrike" cap="none">
              <a:solidFill>
                <a:srgbClr val="0F5494"/>
              </a:solidFill>
              <a:latin typeface="Verdana"/>
              <a:ea typeface="Verdana"/>
              <a:cs typeface="Verdana"/>
              <a:sym typeface="Verdana"/>
            </a:endParaRPr>
          </a:p>
          <a:p>
            <a:pPr marL="171450" marR="0" lvl="0" indent="-171450" algn="l" rtl="0">
              <a:lnSpc>
                <a:spcPct val="100000"/>
              </a:lnSpc>
              <a:spcBef>
                <a:spcPts val="600"/>
              </a:spcBef>
              <a:spcAft>
                <a:spcPts val="0"/>
              </a:spcAft>
              <a:buClr>
                <a:srgbClr val="0F5494"/>
              </a:buClr>
              <a:buSzPts val="1600"/>
              <a:buFont typeface="Verdana"/>
              <a:buChar char="❑"/>
            </a:pPr>
            <a:r>
              <a:rPr lang="en-US" sz="1600">
                <a:solidFill>
                  <a:srgbClr val="0F5494"/>
                </a:solidFill>
                <a:latin typeface="Verdana"/>
                <a:ea typeface="Verdana"/>
                <a:cs typeface="Verdana"/>
                <a:sym typeface="Verdana"/>
              </a:rPr>
              <a:t>Seguimiento regional al cumplimiento de las NDCs</a:t>
            </a:r>
            <a:endParaRPr sz="1600">
              <a:solidFill>
                <a:srgbClr val="0F5494"/>
              </a:solidFill>
              <a:latin typeface="Verdana"/>
              <a:ea typeface="Verdana"/>
              <a:cs typeface="Verdana"/>
              <a:sym typeface="Verdana"/>
            </a:endParaRPr>
          </a:p>
          <a:p>
            <a:pPr marL="0" marR="0" lvl="0" indent="0" algn="l" rtl="0">
              <a:lnSpc>
                <a:spcPct val="100000"/>
              </a:lnSpc>
              <a:spcBef>
                <a:spcPts val="600"/>
              </a:spcBef>
              <a:spcAft>
                <a:spcPts val="0"/>
              </a:spcAft>
              <a:buNone/>
            </a:pPr>
            <a:endParaRPr sz="1600">
              <a:solidFill>
                <a:srgbClr val="0F5494"/>
              </a:solidFill>
              <a:latin typeface="Verdana"/>
              <a:ea typeface="Verdana"/>
              <a:cs typeface="Verdana"/>
              <a:sym typeface="Verdana"/>
            </a:endParaRPr>
          </a:p>
          <a:p>
            <a:pPr marL="0" marR="0" lvl="0" indent="0" algn="l" rtl="0">
              <a:lnSpc>
                <a:spcPct val="100000"/>
              </a:lnSpc>
              <a:spcBef>
                <a:spcPts val="600"/>
              </a:spcBef>
              <a:spcAft>
                <a:spcPts val="0"/>
              </a:spcAft>
              <a:buNone/>
            </a:pPr>
            <a:endParaRPr sz="1600" b="0" i="0" u="none" strike="noStrike" cap="none">
              <a:solidFill>
                <a:srgbClr val="0F5494"/>
              </a:solidFill>
              <a:latin typeface="Verdana"/>
              <a:ea typeface="Verdana"/>
              <a:cs typeface="Verdana"/>
              <a:sym typeface="Verdana"/>
            </a:endParaRPr>
          </a:p>
        </p:txBody>
      </p:sp>
      <p:pic>
        <p:nvPicPr>
          <p:cNvPr id="235" name="Google Shape;235;p22" descr="Tendencia al alza"/>
          <p:cNvPicPr preferRelativeResize="0"/>
          <p:nvPr/>
        </p:nvPicPr>
        <p:blipFill rotWithShape="1">
          <a:blip r:embed="rId3">
            <a:alphaModFix/>
          </a:blip>
          <a:srcRect/>
          <a:stretch/>
        </p:blipFill>
        <p:spPr>
          <a:xfrm>
            <a:off x="1816365" y="1736351"/>
            <a:ext cx="601216" cy="601216"/>
          </a:xfrm>
          <a:prstGeom prst="rect">
            <a:avLst/>
          </a:prstGeom>
          <a:noFill/>
          <a:ln>
            <a:noFill/>
          </a:ln>
        </p:spPr>
      </p:pic>
      <p:pic>
        <p:nvPicPr>
          <p:cNvPr id="236" name="Google Shape;236;p22"/>
          <p:cNvPicPr preferRelativeResize="0"/>
          <p:nvPr/>
        </p:nvPicPr>
        <p:blipFill rotWithShape="1">
          <a:blip r:embed="rId4">
            <a:alphaModFix/>
          </a:blip>
          <a:srcRect/>
          <a:stretch/>
        </p:blipFill>
        <p:spPr>
          <a:xfrm>
            <a:off x="4898958" y="3870091"/>
            <a:ext cx="3511705" cy="23411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p:nvPr/>
        </p:nvSpPr>
        <p:spPr>
          <a:xfrm>
            <a:off x="1709735" y="1700809"/>
            <a:ext cx="1834343" cy="1205377"/>
          </a:xfrm>
          <a:prstGeom prst="roundRect">
            <a:avLst>
              <a:gd name="adj" fmla="val 16667"/>
            </a:avLst>
          </a:prstGeom>
          <a:solidFill>
            <a:schemeClr val="lt1"/>
          </a:solidFill>
          <a:ln w="25400" cap="flat" cmpd="sng">
            <a:solidFill>
              <a:srgbClr val="0F5494"/>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Servicios climáticos</a:t>
            </a:r>
            <a:endParaRPr/>
          </a:p>
        </p:txBody>
      </p:sp>
      <p:pic>
        <p:nvPicPr>
          <p:cNvPr id="243" name="Google Shape;243;p23" descr="Termómetro"/>
          <p:cNvPicPr preferRelativeResize="0"/>
          <p:nvPr/>
        </p:nvPicPr>
        <p:blipFill rotWithShape="1">
          <a:blip r:embed="rId3">
            <a:alphaModFix/>
          </a:blip>
          <a:srcRect/>
          <a:stretch/>
        </p:blipFill>
        <p:spPr>
          <a:xfrm>
            <a:off x="1817532" y="2016226"/>
            <a:ext cx="601216" cy="601216"/>
          </a:xfrm>
          <a:prstGeom prst="rect">
            <a:avLst/>
          </a:prstGeom>
          <a:noFill/>
          <a:ln>
            <a:noFill/>
          </a:ln>
        </p:spPr>
      </p:pic>
      <p:sp>
        <p:nvSpPr>
          <p:cNvPr id="244" name="Google Shape;244;p23"/>
          <p:cNvSpPr txBox="1"/>
          <p:nvPr/>
        </p:nvSpPr>
        <p:spPr>
          <a:xfrm>
            <a:off x="3771124" y="1700793"/>
            <a:ext cx="2656500" cy="1640734"/>
          </a:xfrm>
          <a:prstGeom prst="rect">
            <a:avLst/>
          </a:prstGeom>
          <a:solidFill>
            <a:schemeClr val="accent1">
              <a:alpha val="37647"/>
            </a:scheme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00" b="1" i="0" u="none" strike="noStrike" cap="none">
                <a:solidFill>
                  <a:srgbClr val="0F5494"/>
                </a:solidFill>
                <a:latin typeface="Verdana"/>
                <a:ea typeface="Verdana"/>
                <a:cs typeface="Verdana"/>
                <a:sym typeface="Verdana"/>
              </a:rPr>
              <a:t>ACCIONES NACIONALES</a:t>
            </a:r>
            <a:endParaRPr/>
          </a:p>
          <a:p>
            <a:pPr marL="171450" marR="0" lvl="0" indent="-171450" algn="l" rtl="0">
              <a:lnSpc>
                <a:spcPct val="90000"/>
              </a:lnSpc>
              <a:spcBef>
                <a:spcPts val="600"/>
              </a:spcBef>
              <a:spcAft>
                <a:spcPts val="0"/>
              </a:spcAft>
              <a:buClr>
                <a:srgbClr val="0F5494"/>
              </a:buClr>
              <a:buSzPts val="1600"/>
              <a:buFont typeface="Noto Sans Symbols"/>
              <a:buChar char="❑"/>
            </a:pPr>
            <a:r>
              <a:rPr lang="en-US" sz="1600" b="0" i="0" u="none" strike="noStrike" cap="none">
                <a:solidFill>
                  <a:srgbClr val="0F5494"/>
                </a:solidFill>
                <a:latin typeface="Verdana"/>
                <a:ea typeface="Verdana"/>
                <a:cs typeface="Verdana"/>
                <a:sym typeface="Verdana"/>
              </a:rPr>
              <a:t>Venezuela</a:t>
            </a:r>
            <a:endParaRPr sz="1600" b="0" i="0" u="none" strike="noStrike" cap="none">
              <a:solidFill>
                <a:srgbClr val="0F5494"/>
              </a:solidFill>
              <a:latin typeface="Verdana"/>
              <a:ea typeface="Verdana"/>
              <a:cs typeface="Verdana"/>
              <a:sym typeface="Verdana"/>
            </a:endParaRPr>
          </a:p>
          <a:p>
            <a:pPr marL="171450" marR="0" lvl="0" indent="0" algn="l" rtl="0">
              <a:lnSpc>
                <a:spcPct val="90000"/>
              </a:lnSpc>
              <a:spcBef>
                <a:spcPts val="600"/>
              </a:spcBef>
              <a:spcAft>
                <a:spcPts val="0"/>
              </a:spcAft>
              <a:buNone/>
            </a:pPr>
            <a:endParaRPr sz="1600">
              <a:solidFill>
                <a:srgbClr val="0F5494"/>
              </a:solidFill>
              <a:latin typeface="Verdana"/>
              <a:ea typeface="Verdana"/>
              <a:cs typeface="Verdana"/>
              <a:sym typeface="Verdana"/>
            </a:endParaRPr>
          </a:p>
        </p:txBody>
      </p:sp>
      <p:sp>
        <p:nvSpPr>
          <p:cNvPr id="245" name="Google Shape;245;p23"/>
          <p:cNvSpPr txBox="1"/>
          <p:nvPr/>
        </p:nvSpPr>
        <p:spPr>
          <a:xfrm>
            <a:off x="6654671" y="1700793"/>
            <a:ext cx="3827400" cy="1646700"/>
          </a:xfrm>
          <a:prstGeom prst="rect">
            <a:avLst/>
          </a:prstGeom>
          <a:solidFill>
            <a:srgbClr val="BADD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a:solidFill>
                  <a:srgbClr val="0F5494"/>
                </a:solidFill>
                <a:latin typeface="Verdana"/>
                <a:ea typeface="Verdana"/>
                <a:cs typeface="Verdana"/>
                <a:sym typeface="Verdana"/>
              </a:rPr>
              <a:t>INICIATIVAS REGIONALES</a:t>
            </a:r>
            <a:endParaRPr/>
          </a:p>
          <a:p>
            <a:pPr marL="0" marR="0" lvl="0" indent="0" algn="just" rtl="0">
              <a:lnSpc>
                <a:spcPct val="100000"/>
              </a:lnSpc>
              <a:spcBef>
                <a:spcPts val="600"/>
              </a:spcBef>
              <a:spcAft>
                <a:spcPts val="0"/>
              </a:spcAft>
              <a:buNone/>
            </a:pPr>
            <a:r>
              <a:rPr lang="en-US" sz="1600" b="0" i="0" u="none" strike="noStrike" cap="none">
                <a:solidFill>
                  <a:srgbClr val="0F5494"/>
                </a:solidFill>
                <a:latin typeface="Verdana"/>
                <a:ea typeface="Verdana"/>
                <a:cs typeface="Verdana"/>
                <a:sym typeface="Verdana"/>
              </a:rPr>
              <a:t>Desarrollo de escenarios regionales de cambio climático en Centroamérica (Guatemala, El Salvador, Honduras, Costa Rica, Panamá)</a:t>
            </a:r>
            <a:endParaRPr/>
          </a:p>
        </p:txBody>
      </p:sp>
      <p:pic>
        <p:nvPicPr>
          <p:cNvPr id="246" name="Google Shape;246;p23"/>
          <p:cNvPicPr preferRelativeResize="0"/>
          <p:nvPr/>
        </p:nvPicPr>
        <p:blipFill rotWithShape="1">
          <a:blip r:embed="rId4">
            <a:alphaModFix/>
          </a:blip>
          <a:srcRect/>
          <a:stretch/>
        </p:blipFill>
        <p:spPr>
          <a:xfrm>
            <a:off x="3544078" y="3516473"/>
            <a:ext cx="4968600" cy="2880300"/>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spTree>
  </p:cSld>
  <p:clrMapOvr>
    <a:masterClrMapping/>
  </p:clrMapOvr>
</p:sld>
</file>

<file path=ppt/theme/theme1.xml><?xml version="1.0" encoding="utf-8"?>
<a:theme xmlns:a="http://schemas.openxmlformats.org/drawingml/2006/main" name="Blanco 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2624</Words>
  <Application>Microsoft Office PowerPoint</Application>
  <PresentationFormat>Widescreen</PresentationFormat>
  <Paragraphs>255</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Calibri</vt:lpstr>
      <vt:lpstr>Arial</vt:lpstr>
      <vt:lpstr>Gill Sans</vt:lpstr>
      <vt:lpstr>Trebuchet MS</vt:lpstr>
      <vt:lpstr>Nunito</vt:lpstr>
      <vt:lpstr>Verdana</vt:lpstr>
      <vt:lpstr>Noto Sans Symbols</vt:lpstr>
      <vt:lpstr>Blanco ES</vt:lpstr>
      <vt:lpstr>blank</vt:lpstr>
      <vt:lpstr>EUROCLIMA+</vt:lpstr>
      <vt:lpstr>Componente Gobernanza Climática  para apoyar a los países latinoamericanos a implementar su política climática orientada al cumplimiento de sus NDC  </vt:lpstr>
      <vt:lpstr>PowerPoint Presentation</vt:lpstr>
      <vt:lpstr>PowerPoint Presentation</vt:lpstr>
      <vt:lpstr>ACCIONES EN PAÍSES E INICIATIVAS REGIONALES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EUROCLIMA+</dc:title>
  <dc:creator>Cabrejas, Sara</dc:creator>
  <cp:lastModifiedBy>Cabrejas, Sara</cp:lastModifiedBy>
  <cp:revision>3</cp:revision>
  <dcterms:modified xsi:type="dcterms:W3CDTF">2018-10-08T22:22:45Z</dcterms:modified>
</cp:coreProperties>
</file>