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7" r:id="rId3"/>
    <p:sldId id="258" r:id="rId4"/>
    <p:sldId id="259" r:id="rId5"/>
    <p:sldId id="265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6"/>
  </p:normalViewPr>
  <p:slideViewPr>
    <p:cSldViewPr snapToGrid="0" snapToObjects="1">
      <p:cViewPr varScale="1">
        <p:scale>
          <a:sx n="87" d="100"/>
          <a:sy n="87" d="100"/>
        </p:scale>
        <p:origin x="49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621915-89B9-D34F-918A-BBD853356C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E8F77D1-099B-BD4C-9A1A-89D1FC3D71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7B9129-4817-9E41-AF69-96D41C4A6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6DCE-7DCD-FC46-822F-45A0550D9E65}" type="datetimeFigureOut">
              <a:rPr lang="es-CL" smtClean="0"/>
              <a:t>08-10-2018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7B4EE6-C9F3-9C4E-BF63-9EF7AED25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FA19AA-B9DA-674C-BF21-C9E79262E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FF44-0E74-5044-AE7F-94C4FEB35EFC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1633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ECA16F-7B57-BD49-9D2C-F617C6623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683B949-6EAF-6144-B530-8CF281A21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981719-BC46-F140-A739-21D8DDB4D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6DCE-7DCD-FC46-822F-45A0550D9E65}" type="datetimeFigureOut">
              <a:rPr lang="es-CL" smtClean="0"/>
              <a:t>08-10-2018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33AE46-BA9E-5643-A635-2368AC114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0C71D9-E9AF-3842-81C6-D2D8883F1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FF44-0E74-5044-AE7F-94C4FEB35EFC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030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23F4F28-543B-F046-8E19-1D466C9404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2695F4B-A22F-7745-AF35-1539C9255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39F183-C6C3-E646-87ED-1017F40A6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6DCE-7DCD-FC46-822F-45A0550D9E65}" type="datetimeFigureOut">
              <a:rPr lang="es-CL" smtClean="0"/>
              <a:t>08-10-2018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8ABCE1-2657-1E47-B457-42C41506F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B28225-84C8-E74F-81D2-1F2C140EB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FF44-0E74-5044-AE7F-94C4FEB35EFC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1830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019262-7909-F347-AFB0-2C3666921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813EBF-1A2F-3B4F-BF00-0D76B92A7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00D084-A69E-0C41-8A9F-830E6F0FB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6DCE-7DCD-FC46-822F-45A0550D9E65}" type="datetimeFigureOut">
              <a:rPr lang="es-CL" smtClean="0"/>
              <a:t>08-10-2018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1B9F31-084F-0A48-A2B1-A7ED75D37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65D096-6AEE-8145-B689-4BEA8D444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FF44-0E74-5044-AE7F-94C4FEB35EFC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47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BF11E0-68E4-AC41-81AC-8F4826106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39714A0-08DA-5348-9150-5F76930BF2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0DE54F-44C0-B346-9EFF-100553C1D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6DCE-7DCD-FC46-822F-45A0550D9E65}" type="datetimeFigureOut">
              <a:rPr lang="es-CL" smtClean="0"/>
              <a:t>08-10-2018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382637-AF4F-5445-AD92-E5DDEFBF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B69581-BE77-C945-8718-246941219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FF44-0E74-5044-AE7F-94C4FEB35EFC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4511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FCF08A-5101-C64C-9A35-4570BE383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0816EE-8AAF-DE4D-8B36-B67C980B30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FDA1A1A-4E74-C249-95A5-15CFD5D1B8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8D78FA0-2038-494F-9AB2-D2BDE0F31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6DCE-7DCD-FC46-822F-45A0550D9E65}" type="datetimeFigureOut">
              <a:rPr lang="es-CL" smtClean="0"/>
              <a:t>08-10-2018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AE748B4-A295-5845-A549-D65293FE6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C747988-8290-A347-B1E1-BB6760621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FF44-0E74-5044-AE7F-94C4FEB35EFC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791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98DA64-35ED-0840-A806-2AE6270D7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9949EB0-0259-1442-BEB3-CDC73A0D74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CDA66FE-203F-714A-A0D2-255D5FB876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972B69A-B4FA-7847-BFAF-C6F7236BE1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27B3C22-5EC0-5F4C-8EE8-A784654E9A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BEA0D85-4FA3-DB47-80CF-C949C5B9F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6DCE-7DCD-FC46-822F-45A0550D9E65}" type="datetimeFigureOut">
              <a:rPr lang="es-CL" smtClean="0"/>
              <a:t>08-10-2018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507BFE4-C979-1E4E-86AF-DA4882E34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CAB2057-CB48-E444-8F86-932C636B6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FF44-0E74-5044-AE7F-94C4FEB35EFC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5232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5BADA3-8969-EC41-88AA-C71ACFA11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65E7126-B7A2-6648-B8A3-423B6C148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6DCE-7DCD-FC46-822F-45A0550D9E65}" type="datetimeFigureOut">
              <a:rPr lang="es-CL" smtClean="0"/>
              <a:t>08-10-2018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AD30253-9B0D-9649-98E8-9F1A867B4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F78C481-7E26-4E49-8120-6C2398EA5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FF44-0E74-5044-AE7F-94C4FEB35EFC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175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8979088-230C-6B4F-80E9-2DF4E87F5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6DCE-7DCD-FC46-822F-45A0550D9E65}" type="datetimeFigureOut">
              <a:rPr lang="es-CL" smtClean="0"/>
              <a:t>08-10-2018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5B92236-DF70-BC4A-BDD3-4F9215B4D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BB24584-01FA-7C4C-9246-6ED9EC198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FF44-0E74-5044-AE7F-94C4FEB35EFC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8553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6B34FB-0585-9342-9459-DED0ACBC0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0BF919-1ED8-414D-BD49-75047C477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1E8389-D9A4-9749-A691-66A06BC459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B681F0-A64F-A146-8276-14DBAAB26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6DCE-7DCD-FC46-822F-45A0550D9E65}" type="datetimeFigureOut">
              <a:rPr lang="es-CL" smtClean="0"/>
              <a:t>08-10-2018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678C2BE-6F97-2E4A-9034-AEFA7B6BE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30FAFA6-E173-F340-A1E1-AF5F7E2DF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FF44-0E74-5044-AE7F-94C4FEB35EFC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4186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D9189-55E4-BC46-8D6C-9B428168E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F84EE12-B2D9-B74F-9E8F-48804CC098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4A957B2-F928-CA4A-AF04-2E397BD0A7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668DC4A-70A9-A741-BA6F-46DC827D9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6DCE-7DCD-FC46-822F-45A0550D9E65}" type="datetimeFigureOut">
              <a:rPr lang="es-CL" smtClean="0"/>
              <a:t>08-10-2018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E8EAE4-88AB-7244-B74B-9EFE6A302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03A409-0FE9-654B-A1D9-86C8D5329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FF44-0E74-5044-AE7F-94C4FEB35EFC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8346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DF5E5D5-A11F-374C-BDC5-DC67BFCE8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BD497F2-5CB3-774B-B8D9-738465E39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A793DE-90C9-AB4A-9877-52F9579A59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76DCE-7DCD-FC46-822F-45A0550D9E65}" type="datetimeFigureOut">
              <a:rPr lang="es-CL" smtClean="0"/>
              <a:t>08-10-2018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10F761-F12D-7443-BA62-D55917366E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E15E1D-A294-134F-BC60-1BAF67BFF4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0FF44-0E74-5044-AE7F-94C4FEB35EFC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5044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hernan.blanco@avina.ne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hernan.blanco@avina.net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A16EE3-587B-B340-8FC0-41DEF8288D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39880"/>
            <a:ext cx="9144000" cy="2387600"/>
          </a:xfrm>
        </p:spPr>
        <p:txBody>
          <a:bodyPr>
            <a:normAutofit/>
          </a:bodyPr>
          <a:lstStyle/>
          <a:p>
            <a:r>
              <a:rPr lang="es-CL" sz="2400" dirty="0"/>
              <a:t>Encuentro Regional EUROCLIMA+ 2018</a:t>
            </a:r>
            <a:br>
              <a:rPr lang="es-CL" sz="2400" dirty="0"/>
            </a:br>
            <a:br>
              <a:rPr lang="es-CL" sz="5400" dirty="0"/>
            </a:br>
            <a:r>
              <a:rPr lang="es-CL" sz="4400" dirty="0"/>
              <a:t>Latinoamérica Frente al </a:t>
            </a:r>
            <a:br>
              <a:rPr lang="es-CL" sz="4400" dirty="0"/>
            </a:br>
            <a:r>
              <a:rPr lang="es-CL" sz="4400" dirty="0"/>
              <a:t>Cambio Climático</a:t>
            </a:r>
            <a:endParaRPr lang="es-CL" sz="5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E715DC-AFF7-574A-A7B0-8CB9EE86DD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19555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es-CL" dirty="0">
                <a:latin typeface="+mj-lt"/>
              </a:rPr>
              <a:t>Algunas Oportunidades y Desafíos para avanzar en la implementación de NDC – resultados preliminares de la acción “Diálogo entre Pares” (ámbito CGC)</a:t>
            </a:r>
          </a:p>
          <a:p>
            <a:endParaRPr lang="es-CL" dirty="0">
              <a:latin typeface="+mj-lt"/>
            </a:endParaRPr>
          </a:p>
          <a:p>
            <a:r>
              <a:rPr lang="es-CL" sz="1600" dirty="0">
                <a:latin typeface="+mj-lt"/>
              </a:rPr>
              <a:t>Hernán Blanco, Director Programático, Fundación Avina</a:t>
            </a:r>
          </a:p>
          <a:p>
            <a:r>
              <a:rPr lang="es-CL" sz="1600" dirty="0">
                <a:latin typeface="+mj-lt"/>
                <a:hlinkClick r:id="rId2"/>
              </a:rPr>
              <a:t>hernan.blanco@avina.net</a:t>
            </a:r>
            <a:r>
              <a:rPr lang="es-CL" sz="1600" dirty="0">
                <a:latin typeface="+mj-lt"/>
              </a:rPr>
              <a:t> </a:t>
            </a:r>
          </a:p>
          <a:p>
            <a:r>
              <a:rPr lang="es-CL" sz="1600" dirty="0">
                <a:latin typeface="+mj-lt"/>
              </a:rPr>
              <a:t>8 octubre 2018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C36714D-E7D2-2842-9F75-DEAA9FD5F2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9495" y="80963"/>
            <a:ext cx="7493000" cy="104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490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B59205-7CE1-B74D-ABFF-6FCBCACE0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Algo de Contexto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9CDC2C-D7EC-C24E-B546-E05975278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6268238" cy="4351338"/>
          </a:xfrm>
        </p:spPr>
        <p:txBody>
          <a:bodyPr>
            <a:normAutofit/>
          </a:bodyPr>
          <a:lstStyle/>
          <a:p>
            <a:r>
              <a:rPr lang="es-CL" dirty="0">
                <a:latin typeface="+mj-lt"/>
              </a:rPr>
              <a:t>“Diálogo entre Pares para potenciar la implementación de NDC en América Latina en el marco de EUROCLIMA+”</a:t>
            </a:r>
          </a:p>
          <a:p>
            <a:pPr lvl="1"/>
            <a:r>
              <a:rPr lang="es-CL" dirty="0">
                <a:latin typeface="+mj-lt"/>
              </a:rPr>
              <a:t>2018-2019</a:t>
            </a:r>
          </a:p>
          <a:p>
            <a:pPr lvl="1"/>
            <a:r>
              <a:rPr lang="es-CL" dirty="0">
                <a:latin typeface="+mj-lt"/>
              </a:rPr>
              <a:t>EUROCLIMA+, GIZ, CEPAL, Fundación Avina</a:t>
            </a:r>
          </a:p>
          <a:p>
            <a:r>
              <a:rPr lang="es-CL" dirty="0">
                <a:latin typeface="+mj-lt"/>
              </a:rPr>
              <a:t>Taller conjunto con LEDSLAC en Santiago de Chile (1-3 agosto 2018)</a:t>
            </a:r>
          </a:p>
          <a:p>
            <a:pPr lvl="1"/>
            <a:r>
              <a:rPr lang="es-CL" dirty="0">
                <a:latin typeface="+mj-lt"/>
              </a:rPr>
              <a:t>150 participantes</a:t>
            </a:r>
          </a:p>
          <a:p>
            <a:pPr lvl="1"/>
            <a:r>
              <a:rPr lang="es-CL" dirty="0">
                <a:latin typeface="+mj-lt"/>
              </a:rPr>
              <a:t>22 países</a:t>
            </a:r>
          </a:p>
          <a:p>
            <a:pPr lvl="1"/>
            <a:r>
              <a:rPr lang="es-CL" dirty="0">
                <a:latin typeface="+mj-lt"/>
              </a:rPr>
              <a:t>Informe disponible</a:t>
            </a:r>
          </a:p>
          <a:p>
            <a:pPr lvl="1"/>
            <a:endParaRPr lang="es-CL" dirty="0">
              <a:latin typeface="+mj-lt"/>
            </a:endParaRPr>
          </a:p>
          <a:p>
            <a:endParaRPr lang="es-CL" dirty="0">
              <a:latin typeface="+mj-lt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74D987B-9E71-9849-8FF1-66DDC7C155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972" y="3816783"/>
            <a:ext cx="4783233" cy="2952152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3078589C-701B-6A4E-B5A3-90CDBCFF26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8378" y="159923"/>
            <a:ext cx="2567210" cy="3331403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2B72EEEA-0C06-8D43-A9E8-1AB13322E1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1456" y="159923"/>
            <a:ext cx="2579150" cy="3331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89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14E7C2-C1EC-3540-82EE-640CF482F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Principales Mensajes </a:t>
            </a:r>
            <a:r>
              <a:rPr lang="es-CL" sz="2400" b="1" dirty="0"/>
              <a:t>(sin orden específico)</a:t>
            </a:r>
            <a:endParaRPr lang="es-CL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590A44-EB56-374A-8CB3-61C434DBA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r>
              <a:rPr lang="es-CL" sz="1600" dirty="0">
                <a:latin typeface="+mj-lt"/>
              </a:rPr>
              <a:t>Necesitamos </a:t>
            </a:r>
            <a:r>
              <a:rPr lang="es-CL" sz="1600" b="1" dirty="0">
                <a:latin typeface="+mj-lt"/>
              </a:rPr>
              <a:t>mayor apropiación de diferentes sectores de Gobierno </a:t>
            </a:r>
            <a:r>
              <a:rPr lang="es-CL" sz="1600" dirty="0">
                <a:latin typeface="+mj-lt"/>
              </a:rPr>
              <a:t>(más allá de Ministerios de Medio Ambiente) sobre cambio climático: alineamiento de marcos regulatorios, presupuestos, papeles a jugar, capacitación. </a:t>
            </a:r>
          </a:p>
          <a:p>
            <a:r>
              <a:rPr lang="es-CL" sz="1600" dirty="0">
                <a:latin typeface="+mj-lt"/>
              </a:rPr>
              <a:t>Debemos avanzar en la </a:t>
            </a:r>
            <a:r>
              <a:rPr lang="es-CL" sz="1600" b="1" dirty="0">
                <a:latin typeface="+mj-lt"/>
              </a:rPr>
              <a:t>articulación entre los niveles central, subnacional y local </a:t>
            </a:r>
            <a:r>
              <a:rPr lang="es-CL" sz="1600" dirty="0">
                <a:latin typeface="+mj-lt"/>
              </a:rPr>
              <a:t>en cambio climático: coordinación de acciones, creación capacidades, generación y difusión de información.</a:t>
            </a:r>
          </a:p>
          <a:p>
            <a:r>
              <a:rPr lang="es-CL" sz="1600" dirty="0">
                <a:latin typeface="+mj-lt"/>
              </a:rPr>
              <a:t>Requerimos </a:t>
            </a:r>
            <a:r>
              <a:rPr lang="es-CL" sz="1600" b="1" dirty="0">
                <a:latin typeface="+mj-lt"/>
              </a:rPr>
              <a:t>aumentar/facilitar el acceso de gobiernos locales y subnacionales al financiamiento climático</a:t>
            </a:r>
            <a:r>
              <a:rPr lang="es-CL" sz="1600" dirty="0">
                <a:latin typeface="+mj-lt"/>
              </a:rPr>
              <a:t>: ausencia de mecanismos apropiados, falta de conocimiento en gobiernos locales, necesidad de fortalecimiento de capacidades. </a:t>
            </a:r>
          </a:p>
          <a:p>
            <a:r>
              <a:rPr lang="es-CL" sz="1600" dirty="0">
                <a:latin typeface="+mj-lt"/>
              </a:rPr>
              <a:t>Es imperioso i</a:t>
            </a:r>
            <a:r>
              <a:rPr lang="es-CL" sz="1600" b="1" dirty="0">
                <a:latin typeface="+mj-lt"/>
              </a:rPr>
              <a:t>ncrementar conocimientos técnicos y disponer de herramientas apropiadas para métricas en iniciativas de adaptación</a:t>
            </a:r>
            <a:r>
              <a:rPr lang="es-CL" sz="1600" dirty="0">
                <a:latin typeface="+mj-lt"/>
              </a:rPr>
              <a:t>: definición de indicadores, elaboración estadísticas, líneas base, monitoreo-evaluación-aprendizaje. </a:t>
            </a:r>
          </a:p>
          <a:p>
            <a:r>
              <a:rPr lang="es-CL" sz="1600" dirty="0">
                <a:latin typeface="+mj-lt"/>
              </a:rPr>
              <a:t>Precisamos </a:t>
            </a:r>
            <a:r>
              <a:rPr lang="es-CL" sz="1600" b="1" dirty="0">
                <a:latin typeface="+mj-lt"/>
              </a:rPr>
              <a:t>avanzar en el diseño e implementación de procesos de diálogo</a:t>
            </a:r>
            <a:r>
              <a:rPr lang="es-CL" sz="1600" dirty="0">
                <a:latin typeface="+mj-lt"/>
              </a:rPr>
              <a:t>:  incentivos para el involucramiento del sector privado, academia y sociedad civil; más allá de la consulta. </a:t>
            </a:r>
          </a:p>
          <a:p>
            <a:r>
              <a:rPr lang="es-CL" sz="1600" dirty="0">
                <a:latin typeface="+mj-lt"/>
              </a:rPr>
              <a:t>Debemos </a:t>
            </a:r>
            <a:r>
              <a:rPr lang="es-CL" sz="1600" b="1" dirty="0">
                <a:latin typeface="+mj-lt"/>
              </a:rPr>
              <a:t>atender vacíos legales </a:t>
            </a:r>
            <a:r>
              <a:rPr lang="es-CL" sz="1600" dirty="0">
                <a:latin typeface="+mj-lt"/>
              </a:rPr>
              <a:t>sobre cambio climático: elaboración normas, regulaciones, leyes sectoriales, ley marco. </a:t>
            </a:r>
          </a:p>
          <a:p>
            <a:r>
              <a:rPr lang="es-CL" sz="1600" dirty="0">
                <a:latin typeface="+mj-lt"/>
              </a:rPr>
              <a:t>Necesitamos </a:t>
            </a:r>
            <a:r>
              <a:rPr lang="es-CL" sz="1600" b="1" dirty="0">
                <a:latin typeface="+mj-lt"/>
              </a:rPr>
              <a:t>pasar de enfoques de acción climática --más o menos fragmentados– hacia políticas climáticas coherentes</a:t>
            </a:r>
            <a:r>
              <a:rPr lang="es-CL" sz="1600" dirty="0">
                <a:latin typeface="+mj-lt"/>
              </a:rPr>
              <a:t>: que se basen/centren en los compromisos de la UNFCCC y el Acuerdo de París. </a:t>
            </a:r>
          </a:p>
          <a:p>
            <a:r>
              <a:rPr lang="es-CL" sz="1600" dirty="0">
                <a:latin typeface="+mj-lt"/>
              </a:rPr>
              <a:t>Resulta relevante:</a:t>
            </a:r>
          </a:p>
          <a:p>
            <a:pPr lvl="1"/>
            <a:r>
              <a:rPr lang="es-CL" sz="1200" dirty="0">
                <a:latin typeface="+mj-lt"/>
              </a:rPr>
              <a:t>Aprovechar la </a:t>
            </a:r>
            <a:r>
              <a:rPr lang="es-CL" sz="1200" b="1" dirty="0">
                <a:latin typeface="+mj-lt"/>
              </a:rPr>
              <a:t>experiencia de países que han planificado su peak de emisiones y sus estrategias de descarbonización de LP</a:t>
            </a:r>
            <a:r>
              <a:rPr lang="es-CL" sz="1200" dirty="0">
                <a:latin typeface="+mj-lt"/>
              </a:rPr>
              <a:t>.</a:t>
            </a:r>
          </a:p>
          <a:p>
            <a:pPr lvl="1"/>
            <a:r>
              <a:rPr lang="es-CL" sz="1200" b="1" dirty="0">
                <a:latin typeface="+mj-lt"/>
              </a:rPr>
              <a:t>Avanzar en equidad y justicia climática</a:t>
            </a:r>
            <a:r>
              <a:rPr lang="es-CL" sz="1200" dirty="0">
                <a:latin typeface="+mj-lt"/>
              </a:rPr>
              <a:t>, e innovar en la sensibilización de la comunidad en general.</a:t>
            </a:r>
          </a:p>
        </p:txBody>
      </p:sp>
    </p:spTree>
    <p:extLst>
      <p:ext uri="{BB962C8B-B14F-4D97-AF65-F5344CB8AC3E}">
        <p14:creationId xmlns:p14="http://schemas.microsoft.com/office/powerpoint/2010/main" val="2107717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5B4D51-A9A1-5A48-88A6-565BE4A3D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5792"/>
            <a:ext cx="10515600" cy="1325563"/>
          </a:xfrm>
        </p:spPr>
        <p:txBody>
          <a:bodyPr/>
          <a:lstStyle/>
          <a:p>
            <a:r>
              <a:rPr lang="es-CL" b="1" dirty="0"/>
              <a:t>Numerosos desafíos y oportunidades adelante...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D8E3CD-8CCD-A341-A700-F39279A36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40960"/>
            <a:ext cx="10515600" cy="1290108"/>
          </a:xfrm>
        </p:spPr>
        <p:txBody>
          <a:bodyPr/>
          <a:lstStyle/>
          <a:p>
            <a:r>
              <a:rPr lang="es-CL" dirty="0">
                <a:latin typeface="+mj-lt"/>
              </a:rPr>
              <a:t>Existen temas muy nítidos para maximizar la cooperación triangular y el diálogo e intercambio entre pares: ”oferta y demanda” de acción cooperativa para la potenciar la implementación de NDC en la región.</a:t>
            </a:r>
          </a:p>
          <a:p>
            <a:pPr marL="0" indent="0">
              <a:buNone/>
            </a:pPr>
            <a:endParaRPr lang="es-CL" dirty="0">
              <a:latin typeface="+mj-lt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B9D54BA6-48EB-0A46-9442-156672F801A8}"/>
              </a:ext>
            </a:extLst>
          </p:cNvPr>
          <p:cNvSpPr/>
          <p:nvPr/>
        </p:nvSpPr>
        <p:spPr>
          <a:xfrm>
            <a:off x="143938" y="3453872"/>
            <a:ext cx="6019800" cy="313932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_tradnl" b="1" dirty="0">
                <a:latin typeface="+mj-lt"/>
              </a:rPr>
              <a:t>EJEMPLOS DE ”OFERTA” – EXPERIENCIAS POSITIVAS/REPLICABLES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>
                <a:latin typeface="+mj-lt"/>
              </a:rPr>
              <a:t>Articulación territorial:</a:t>
            </a:r>
            <a:endParaRPr lang="es-CL" sz="3600" dirty="0">
              <a:latin typeface="+mj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_tradnl" dirty="0">
                <a:latin typeface="+mj-lt"/>
              </a:rPr>
              <a:t>Nodos regionales y planes integrales de cambio climático (Colombia); fideicomiso para financiamiento climático (Argentina), </a:t>
            </a:r>
            <a:r>
              <a:rPr lang="es-CL" dirty="0">
                <a:latin typeface="+mj-lt"/>
              </a:rPr>
              <a:t>Comités Regionales de Cambio Climático, CORECC (Chile); Planes de Desarrollo y Ordenamiento Territorial (Ecuador). </a:t>
            </a:r>
            <a:endParaRPr lang="es-CL" sz="32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latin typeface="+mj-lt"/>
              </a:rPr>
              <a:t>Análisis de vulnerabilidad en asentamientos tanto urbanos como rurales (varios países).</a:t>
            </a:r>
            <a:endParaRPr lang="es-CL" sz="36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latin typeface="+mj-lt"/>
              </a:rPr>
              <a:t>Fondo de Cambio Climático (México). </a:t>
            </a:r>
            <a:endParaRPr lang="es-CL" sz="3600" dirty="0">
              <a:latin typeface="+mj-lt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EEB90D9-B587-444A-B76C-AA51FC3EB7A0}"/>
              </a:ext>
            </a:extLst>
          </p:cNvPr>
          <p:cNvSpPr/>
          <p:nvPr/>
        </p:nvSpPr>
        <p:spPr>
          <a:xfrm>
            <a:off x="6316135" y="3453872"/>
            <a:ext cx="5791200" cy="286232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CL" b="1" dirty="0">
                <a:latin typeface="+mj-lt"/>
              </a:rPr>
              <a:t>EJEMPLOS DE “DEMANDA” – NECESIDADES, REQUERIMIENTOS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latin typeface="+mj-lt"/>
              </a:rPr>
              <a:t>Fortalecimiento de capacidades sectoriales y territoriales para </a:t>
            </a:r>
            <a:r>
              <a:rPr lang="es-ES_tradnl" dirty="0">
                <a:latin typeface="+mj-lt"/>
              </a:rPr>
              <a:t>movilización de financiamiento climático.</a:t>
            </a:r>
            <a:endParaRPr lang="es-CL" sz="32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latin typeface="+mj-lt"/>
              </a:rPr>
              <a:t>Construcción de sistemas de monitorieo, evaluación y aprendizaje para adaptación/resiliencia.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latin typeface="+mj-lt"/>
              </a:rPr>
              <a:t>Procesos de diálogo e incentivos para el involucramiento del sector privado en la acción climática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>
                <a:latin typeface="+mj-lt"/>
              </a:rPr>
              <a:t>Experiencias sobre leyes marco de cambio climático la gobernanza climática subnacional. </a:t>
            </a:r>
            <a:endParaRPr lang="es-CL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2307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A16EE3-587B-B340-8FC0-41DEF8288D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39880"/>
            <a:ext cx="9144000" cy="2387600"/>
          </a:xfrm>
        </p:spPr>
        <p:txBody>
          <a:bodyPr>
            <a:normAutofit/>
          </a:bodyPr>
          <a:lstStyle/>
          <a:p>
            <a:r>
              <a:rPr lang="es-CL" sz="2400" dirty="0"/>
              <a:t>Encuentro Regional EUROCLIMA+ 2018</a:t>
            </a:r>
            <a:br>
              <a:rPr lang="es-CL" sz="2400" dirty="0"/>
            </a:br>
            <a:br>
              <a:rPr lang="es-CL" sz="5400" dirty="0"/>
            </a:br>
            <a:r>
              <a:rPr lang="es-CL" sz="4400" dirty="0"/>
              <a:t>Latinoamérica Frente al </a:t>
            </a:r>
            <a:br>
              <a:rPr lang="es-CL" sz="4400" dirty="0"/>
            </a:br>
            <a:r>
              <a:rPr lang="es-CL" sz="4400" dirty="0"/>
              <a:t>Cambio Climático</a:t>
            </a:r>
            <a:endParaRPr lang="es-CL" sz="5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E715DC-AFF7-574A-A7B0-8CB9EE86DD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19555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es-CL" dirty="0">
                <a:latin typeface="+mj-lt"/>
              </a:rPr>
              <a:t>Algunas Oportunidades y Desafíos para avanzar en la implementación de NDC – resultados preliminares de la acción “Diálogo entre Pares” (ámbito CGC)</a:t>
            </a:r>
          </a:p>
          <a:p>
            <a:endParaRPr lang="es-CL" dirty="0">
              <a:latin typeface="+mj-lt"/>
            </a:endParaRPr>
          </a:p>
          <a:p>
            <a:r>
              <a:rPr lang="es-CL" sz="1600" dirty="0">
                <a:latin typeface="+mj-lt"/>
              </a:rPr>
              <a:t>Hernán Blanco, Director Programático, Fundación Avina</a:t>
            </a:r>
          </a:p>
          <a:p>
            <a:r>
              <a:rPr lang="es-CL" sz="1600" dirty="0">
                <a:latin typeface="+mj-lt"/>
                <a:hlinkClick r:id="rId2"/>
              </a:rPr>
              <a:t>hernan.blanco@avina.net</a:t>
            </a:r>
            <a:r>
              <a:rPr lang="es-CL" sz="1600" dirty="0">
                <a:latin typeface="+mj-lt"/>
              </a:rPr>
              <a:t> </a:t>
            </a:r>
          </a:p>
          <a:p>
            <a:r>
              <a:rPr lang="es-CL" sz="1600" dirty="0">
                <a:latin typeface="+mj-lt"/>
              </a:rPr>
              <a:t>8 octubre 2018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C36714D-E7D2-2842-9F75-DEAA9FD5F2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9495" y="80963"/>
            <a:ext cx="7493000" cy="104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4120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4922</TotalTime>
  <Words>581</Words>
  <Application>Microsoft Office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Encuentro Regional EUROCLIMA+ 2018  Latinoamérica Frente al  Cambio Climático</vt:lpstr>
      <vt:lpstr>Algo de Contexto</vt:lpstr>
      <vt:lpstr>Principales Mensajes (sin orden específico)</vt:lpstr>
      <vt:lpstr>Numerosos desafíos y oportunidades adelante...</vt:lpstr>
      <vt:lpstr>Encuentro Regional EUROCLIMA+ 2018  Latinoamérica Frente al  Cambio Climático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Encuentro Regional EUROCLIMA+ 2018  Latinoamérica en la  Acción Climática Hoy</dc:title>
  <dc:creator>Hernan Blanco</dc:creator>
  <cp:lastModifiedBy>Cabrejas, Sara</cp:lastModifiedBy>
  <cp:revision>14</cp:revision>
  <dcterms:created xsi:type="dcterms:W3CDTF">2018-10-04T13:32:54Z</dcterms:created>
  <dcterms:modified xsi:type="dcterms:W3CDTF">2018-10-08T09:47:20Z</dcterms:modified>
</cp:coreProperties>
</file>