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  <p:sldMasterId id="2147483664" r:id="rId2"/>
    <p:sldMasterId id="2147483665" r:id="rId3"/>
  </p:sldMasterIdLst>
  <p:notesMasterIdLst>
    <p:notesMasterId r:id="rId10"/>
  </p:notesMasterIdLst>
  <p:sldIdLst>
    <p:sldId id="256" r:id="rId4"/>
    <p:sldId id="279" r:id="rId5"/>
    <p:sldId id="280" r:id="rId6"/>
    <p:sldId id="281" r:id="rId7"/>
    <p:sldId id="259" r:id="rId8"/>
    <p:sldId id="260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67"/>
    <p:restoredTop sz="94473"/>
  </p:normalViewPr>
  <p:slideViewPr>
    <p:cSldViewPr snapToGrid="0" snapToObjects="1">
      <p:cViewPr varScale="1">
        <p:scale>
          <a:sx n="82" d="100"/>
          <a:sy n="82" d="100"/>
        </p:scale>
        <p:origin x="109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311400"/>
            <a:ext cx="12211050" cy="915828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297154"/>
            <a:ext cx="12199434" cy="914957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witter.com/EUROCLIMA_UE_AL" TargetMode="External"/><Relationship Id="rId4" Type="http://schemas.openxmlformats.org/officeDocument/2006/relationships/hyperlink" Target="https://www.facebook.com/EUROCLIMApl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ctrTitle"/>
          </p:nvPr>
        </p:nvSpPr>
        <p:spPr>
          <a:xfrm>
            <a:off x="1524000" y="2123260"/>
            <a:ext cx="9144000" cy="111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en-US" sz="4400" b="1" i="0" u="none" strike="noStrike" cap="none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EUROCLIMA+</a:t>
            </a:r>
            <a:br>
              <a:rPr lang="en-US" sz="4400" b="1" i="0" u="none" strike="noStrike" cap="none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n-US" sz="4400" b="1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en</a:t>
            </a:r>
            <a:r>
              <a:rPr lang="en-US" sz="44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-US" sz="4400" b="1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acción</a:t>
            </a:r>
            <a:br>
              <a:rPr lang="en-US" sz="44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en-US" sz="44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n-US" sz="4000" b="1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desafíos</a:t>
            </a:r>
            <a:r>
              <a:rPr lang="en-US" sz="4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y </a:t>
            </a:r>
            <a:r>
              <a:rPr lang="en-US" sz="4000" b="1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temas</a:t>
            </a:r>
            <a:r>
              <a:rPr lang="en-US" sz="4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-US" sz="4000" b="1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estratégicos</a:t>
            </a:r>
            <a:r>
              <a:rPr lang="en-US" sz="4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-US" sz="4000" b="1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vinculados</a:t>
            </a:r>
            <a:r>
              <a:rPr lang="en-US" sz="4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con la </a:t>
            </a:r>
            <a:r>
              <a:rPr lang="en-US" sz="4000" b="1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implementación</a:t>
            </a:r>
            <a:r>
              <a:rPr lang="en-US" sz="4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de </a:t>
            </a:r>
            <a:r>
              <a:rPr lang="en-US" sz="4000" b="1" dirty="0" err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proyectos</a:t>
            </a:r>
            <a:endParaRPr sz="4000" b="1" dirty="0">
              <a:solidFill>
                <a:schemeClr val="lt1"/>
              </a:solidFill>
              <a:latin typeface="Nunito"/>
              <a:ea typeface="Nunito"/>
              <a:cs typeface="Nunito"/>
            </a:endParaRPr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1"/>
          </p:nvPr>
        </p:nvSpPr>
        <p:spPr>
          <a:xfrm>
            <a:off x="1524000" y="4164226"/>
            <a:ext cx="9144000" cy="1093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 err="1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Encuentro</a:t>
            </a:r>
            <a:r>
              <a:rPr lang="en-US" sz="1800" b="1" dirty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Anual</a:t>
            </a:r>
            <a:r>
              <a:rPr lang="en-US" sz="1800" b="1" dirty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 2018 EUROCLIMA+</a:t>
            </a:r>
            <a:endParaRPr sz="1800" b="1" dirty="0">
              <a:solidFill>
                <a:srgbClr val="FFE5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Buenos Aires</a:t>
            </a:r>
            <a:endParaRPr sz="1800" dirty="0">
              <a:solidFill>
                <a:srgbClr val="FFE5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8-10 de </a:t>
            </a:r>
            <a:r>
              <a:rPr lang="en-US" sz="1800" dirty="0" err="1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octubre</a:t>
            </a:r>
            <a:r>
              <a:rPr lang="en-US" sz="1800" dirty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 de 2018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 dirty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800" b="1" dirty="0" err="1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sesiones</a:t>
            </a:r>
            <a:r>
              <a:rPr lang="en-US" sz="1800" b="1" dirty="0">
                <a:solidFill>
                  <a:srgbClr val="FFE599"/>
                </a:solidFill>
                <a:latin typeface="Arial"/>
                <a:ea typeface="Arial"/>
                <a:cs typeface="Arial"/>
                <a:sym typeface="Arial"/>
              </a:rPr>
              <a:t> 2.1., 2.2. y 2.3. de la agenda)</a:t>
            </a:r>
            <a:endParaRPr sz="1800" b="1" dirty="0">
              <a:solidFill>
                <a:srgbClr val="FFE5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798" y="805218"/>
            <a:ext cx="903481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ARTICULACION DE LOS PROYECTOS CON LAS POLITICAS NACIONALES Y SUBNACIONALES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800" b="1" dirty="0" err="1">
                <a:solidFill>
                  <a:srgbClr val="00B050"/>
                </a:solidFill>
              </a:rPr>
              <a:t>Proyectos</a:t>
            </a:r>
            <a:r>
              <a:rPr lang="en-GB" sz="1800" b="1" dirty="0">
                <a:solidFill>
                  <a:srgbClr val="00B050"/>
                </a:solidFill>
              </a:rPr>
              <a:t> </a:t>
            </a:r>
            <a:r>
              <a:rPr lang="en-GB" sz="1800" b="1" dirty="0" err="1">
                <a:solidFill>
                  <a:srgbClr val="00B050"/>
                </a:solidFill>
              </a:rPr>
              <a:t>climáticos</a:t>
            </a:r>
            <a:r>
              <a:rPr lang="en-GB" sz="1800" b="1" dirty="0">
                <a:solidFill>
                  <a:srgbClr val="00B050"/>
                </a:solidFill>
              </a:rPr>
              <a:t> o </a:t>
            </a:r>
            <a:r>
              <a:rPr lang="en-GB" sz="1800" b="1" dirty="0" err="1">
                <a:solidFill>
                  <a:srgbClr val="00B050"/>
                </a:solidFill>
              </a:rPr>
              <a:t>proyectos</a:t>
            </a:r>
            <a:r>
              <a:rPr lang="en-GB" sz="1800" b="1" dirty="0">
                <a:solidFill>
                  <a:srgbClr val="00B050"/>
                </a:solidFill>
              </a:rPr>
              <a:t> con </a:t>
            </a:r>
            <a:r>
              <a:rPr lang="en-GB" sz="1800" b="1" dirty="0" err="1">
                <a:solidFill>
                  <a:srgbClr val="00B050"/>
                </a:solidFill>
              </a:rPr>
              <a:t>efectos</a:t>
            </a:r>
            <a:r>
              <a:rPr lang="en-GB" sz="1800" b="1" dirty="0">
                <a:solidFill>
                  <a:srgbClr val="00B050"/>
                </a:solidFill>
              </a:rPr>
              <a:t> (</a:t>
            </a:r>
            <a:r>
              <a:rPr lang="en-GB" sz="1800" b="1" dirty="0" err="1">
                <a:solidFill>
                  <a:srgbClr val="00B050"/>
                </a:solidFill>
              </a:rPr>
              <a:t>mitigacion</a:t>
            </a:r>
            <a:r>
              <a:rPr lang="en-GB" sz="1800" b="1" dirty="0">
                <a:solidFill>
                  <a:srgbClr val="00B050"/>
                </a:solidFill>
              </a:rPr>
              <a:t> / </a:t>
            </a:r>
            <a:r>
              <a:rPr lang="en-GB" sz="1800" b="1" dirty="0" err="1">
                <a:solidFill>
                  <a:srgbClr val="00B050"/>
                </a:solidFill>
              </a:rPr>
              <a:t>adaptacion</a:t>
            </a:r>
            <a:r>
              <a:rPr lang="en-GB" sz="1800" b="1" dirty="0">
                <a:solidFill>
                  <a:srgbClr val="00B050"/>
                </a:solidFill>
              </a:rPr>
              <a:t>)  </a:t>
            </a:r>
            <a:r>
              <a:rPr lang="en-GB" sz="1800" b="1" dirty="0" err="1">
                <a:solidFill>
                  <a:srgbClr val="00B050"/>
                </a:solidFill>
              </a:rPr>
              <a:t>vinculados</a:t>
            </a:r>
            <a:r>
              <a:rPr lang="en-GB" sz="1800" b="1" dirty="0">
                <a:solidFill>
                  <a:srgbClr val="00B050"/>
                </a:solidFill>
              </a:rPr>
              <a:t> al </a:t>
            </a:r>
            <a:r>
              <a:rPr lang="en-GB" sz="1800" b="1" dirty="0" err="1">
                <a:solidFill>
                  <a:srgbClr val="00B050"/>
                </a:solidFill>
              </a:rPr>
              <a:t>cambio</a:t>
            </a:r>
            <a:r>
              <a:rPr lang="en-GB" sz="1800" b="1" dirty="0">
                <a:solidFill>
                  <a:srgbClr val="00B050"/>
                </a:solidFill>
              </a:rPr>
              <a:t> </a:t>
            </a:r>
            <a:r>
              <a:rPr lang="en-GB" sz="1800" b="1" dirty="0" err="1">
                <a:solidFill>
                  <a:srgbClr val="00B050"/>
                </a:solidFill>
              </a:rPr>
              <a:t>climático</a:t>
            </a:r>
            <a:endParaRPr lang="en-GB" sz="1800" b="1" dirty="0">
              <a:solidFill>
                <a:srgbClr val="00B050"/>
              </a:solidFill>
            </a:endParaRPr>
          </a:p>
          <a:p>
            <a:endParaRPr lang="en-GB" sz="1800" b="1" dirty="0">
              <a:solidFill>
                <a:srgbClr val="00B050"/>
              </a:solidFill>
            </a:endParaRPr>
          </a:p>
          <a:p>
            <a:r>
              <a:rPr lang="en-GB" sz="1800" b="1" dirty="0" err="1">
                <a:solidFill>
                  <a:srgbClr val="00B050"/>
                </a:solidFill>
              </a:rPr>
              <a:t>Institucionalidad</a:t>
            </a:r>
            <a:endParaRPr lang="en-GB" sz="1800" b="1" dirty="0">
              <a:solidFill>
                <a:srgbClr val="00B050"/>
              </a:solidFill>
            </a:endParaRPr>
          </a:p>
          <a:p>
            <a:endParaRPr lang="en-GB" sz="1800" b="1" dirty="0">
              <a:solidFill>
                <a:srgbClr val="00B050"/>
              </a:solidFill>
            </a:endParaRPr>
          </a:p>
          <a:p>
            <a:r>
              <a:rPr lang="en-GB" sz="1800" b="1" dirty="0" err="1">
                <a:solidFill>
                  <a:srgbClr val="00B050"/>
                </a:solidFill>
              </a:rPr>
              <a:t>Politicas</a:t>
            </a:r>
            <a:r>
              <a:rPr lang="en-GB" sz="1800" b="1" dirty="0">
                <a:solidFill>
                  <a:srgbClr val="00B050"/>
                </a:solidFill>
              </a:rPr>
              <a:t> </a:t>
            </a:r>
            <a:r>
              <a:rPr lang="en-GB" sz="1800" b="1" dirty="0" err="1">
                <a:solidFill>
                  <a:srgbClr val="00B050"/>
                </a:solidFill>
              </a:rPr>
              <a:t>climaticas</a:t>
            </a:r>
            <a:r>
              <a:rPr lang="en-GB" sz="1800" b="1" dirty="0">
                <a:solidFill>
                  <a:srgbClr val="00B050"/>
                </a:solidFill>
              </a:rPr>
              <a:t>, planes </a:t>
            </a:r>
            <a:r>
              <a:rPr lang="en-GB" sz="1800" b="1" dirty="0" err="1">
                <a:solidFill>
                  <a:srgbClr val="00B050"/>
                </a:solidFill>
              </a:rPr>
              <a:t>climaticos</a:t>
            </a:r>
            <a:r>
              <a:rPr lang="en-GB" sz="1800" b="1" dirty="0">
                <a:solidFill>
                  <a:srgbClr val="00B050"/>
                </a:solidFill>
              </a:rPr>
              <a:t>, </a:t>
            </a:r>
            <a:r>
              <a:rPr lang="en-GB" sz="1800" b="1" dirty="0" err="1">
                <a:solidFill>
                  <a:srgbClr val="00B050"/>
                </a:solidFill>
              </a:rPr>
              <a:t>programas</a:t>
            </a:r>
            <a:r>
              <a:rPr lang="en-GB" sz="1800" b="1" dirty="0">
                <a:solidFill>
                  <a:srgbClr val="00B050"/>
                </a:solidFill>
              </a:rPr>
              <a:t> </a:t>
            </a:r>
            <a:r>
              <a:rPr lang="en-GB" sz="1800" b="1" dirty="0" err="1">
                <a:solidFill>
                  <a:srgbClr val="00B050"/>
                </a:solidFill>
              </a:rPr>
              <a:t>climaticos</a:t>
            </a:r>
            <a:r>
              <a:rPr lang="en-GB" sz="1800" b="1" dirty="0">
                <a:solidFill>
                  <a:srgbClr val="00B050"/>
                </a:solidFill>
              </a:rPr>
              <a:t>,</a:t>
            </a:r>
          </a:p>
          <a:p>
            <a:endParaRPr lang="en-GB" sz="1800" b="1" dirty="0">
              <a:solidFill>
                <a:srgbClr val="00B050"/>
              </a:solidFill>
            </a:endParaRPr>
          </a:p>
          <a:p>
            <a:r>
              <a:rPr lang="en-GB" sz="1800" b="1" dirty="0">
                <a:solidFill>
                  <a:srgbClr val="00B050"/>
                </a:solidFill>
              </a:rPr>
              <a:t>NDCs</a:t>
            </a:r>
          </a:p>
          <a:p>
            <a:endParaRPr lang="en-GB" sz="1800" b="1" dirty="0">
              <a:solidFill>
                <a:srgbClr val="00B050"/>
              </a:solidFill>
            </a:endParaRPr>
          </a:p>
          <a:p>
            <a:r>
              <a:rPr lang="en-GB" sz="1800" b="1" dirty="0" err="1">
                <a:solidFill>
                  <a:srgbClr val="00B050"/>
                </a:solidFill>
              </a:rPr>
              <a:t>Leyes</a:t>
            </a:r>
            <a:r>
              <a:rPr lang="en-GB" sz="1800" b="1" dirty="0">
                <a:solidFill>
                  <a:srgbClr val="00B050"/>
                </a:solidFill>
              </a:rPr>
              <a:t> </a:t>
            </a:r>
            <a:r>
              <a:rPr lang="en-GB" sz="1800" b="1" dirty="0" err="1">
                <a:solidFill>
                  <a:srgbClr val="00B050"/>
                </a:solidFill>
              </a:rPr>
              <a:t>climaticas</a:t>
            </a:r>
            <a:r>
              <a:rPr lang="en-GB" sz="1800" b="1" dirty="0">
                <a:solidFill>
                  <a:srgbClr val="00B050"/>
                </a:solidFill>
              </a:rPr>
              <a:t>, </a:t>
            </a:r>
            <a:r>
              <a:rPr lang="en-GB" sz="1800" b="1" dirty="0" err="1">
                <a:solidFill>
                  <a:srgbClr val="00B050"/>
                </a:solidFill>
              </a:rPr>
              <a:t>leyes</a:t>
            </a:r>
            <a:r>
              <a:rPr lang="en-GB" sz="1800" b="1" dirty="0">
                <a:solidFill>
                  <a:srgbClr val="00B050"/>
                </a:solidFill>
              </a:rPr>
              <a:t> de </a:t>
            </a:r>
            <a:r>
              <a:rPr lang="en-GB" sz="1800" b="1" dirty="0" err="1">
                <a:solidFill>
                  <a:srgbClr val="00B050"/>
                </a:solidFill>
              </a:rPr>
              <a:t>incidencia</a:t>
            </a:r>
            <a:r>
              <a:rPr lang="en-GB" sz="1800" b="1" dirty="0">
                <a:solidFill>
                  <a:srgbClr val="00B050"/>
                </a:solidFill>
              </a:rPr>
              <a:t> </a:t>
            </a:r>
            <a:r>
              <a:rPr lang="en-GB" sz="1800" b="1" dirty="0" err="1">
                <a:solidFill>
                  <a:srgbClr val="00B050"/>
                </a:solidFill>
              </a:rPr>
              <a:t>climatica</a:t>
            </a:r>
            <a:r>
              <a:rPr lang="en-GB" sz="1800" b="1" dirty="0">
                <a:solidFill>
                  <a:srgbClr val="00B050"/>
                </a:solidFill>
              </a:rPr>
              <a:t>,</a:t>
            </a:r>
          </a:p>
          <a:p>
            <a:endParaRPr lang="en-GB" sz="1800" b="1" dirty="0">
              <a:solidFill>
                <a:srgbClr val="00B050"/>
              </a:solidFill>
            </a:endParaRPr>
          </a:p>
          <a:p>
            <a:r>
              <a:rPr lang="en-GB" sz="1800" b="1" dirty="0" err="1">
                <a:solidFill>
                  <a:srgbClr val="00B050"/>
                </a:solidFill>
              </a:rPr>
              <a:t>Gobernanza</a:t>
            </a:r>
            <a:r>
              <a:rPr lang="en-GB" sz="1800" b="1" dirty="0">
                <a:solidFill>
                  <a:srgbClr val="00B050"/>
                </a:solidFill>
              </a:rPr>
              <a:t> </a:t>
            </a:r>
            <a:r>
              <a:rPr lang="en-GB" sz="1800" b="1" dirty="0" err="1">
                <a:solidFill>
                  <a:srgbClr val="00B050"/>
                </a:solidFill>
              </a:rPr>
              <a:t>climatica</a:t>
            </a:r>
            <a:endParaRPr lang="en-GB" sz="1800" b="1" dirty="0">
              <a:solidFill>
                <a:srgbClr val="00B050"/>
              </a:solidFill>
            </a:endParaRPr>
          </a:p>
          <a:p>
            <a:endParaRPr lang="en-GB" sz="1800" b="1" dirty="0">
              <a:solidFill>
                <a:srgbClr val="00B050"/>
              </a:solidFill>
            </a:endParaRPr>
          </a:p>
          <a:p>
            <a:r>
              <a:rPr lang="en-GB" sz="1800" b="1" dirty="0" err="1">
                <a:solidFill>
                  <a:srgbClr val="00B050"/>
                </a:solidFill>
              </a:rPr>
              <a:t>Articulacion</a:t>
            </a:r>
            <a:r>
              <a:rPr lang="en-GB" sz="1800" b="1" dirty="0">
                <a:solidFill>
                  <a:srgbClr val="00B050"/>
                </a:solidFill>
              </a:rPr>
              <a:t> vertical u horizontal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9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798" y="805218"/>
            <a:ext cx="903481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VINCULOS DE LOS PROYECTOS CON EL FINANCIAMIENTO (ESCALAMIENTO)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800" b="1" dirty="0" err="1">
                <a:solidFill>
                  <a:srgbClr val="0070C0"/>
                </a:solidFill>
              </a:rPr>
              <a:t>Proyectos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b="1" dirty="0" err="1">
                <a:solidFill>
                  <a:srgbClr val="0070C0"/>
                </a:solidFill>
              </a:rPr>
              <a:t>climáticos</a:t>
            </a:r>
            <a:r>
              <a:rPr lang="en-GB" sz="1800" b="1" dirty="0">
                <a:solidFill>
                  <a:srgbClr val="0070C0"/>
                </a:solidFill>
              </a:rPr>
              <a:t> o </a:t>
            </a:r>
            <a:r>
              <a:rPr lang="en-GB" sz="1800" b="1" dirty="0" err="1">
                <a:solidFill>
                  <a:srgbClr val="0070C0"/>
                </a:solidFill>
              </a:rPr>
              <a:t>proyectos</a:t>
            </a:r>
            <a:r>
              <a:rPr lang="en-GB" sz="1800" b="1" dirty="0">
                <a:solidFill>
                  <a:srgbClr val="0070C0"/>
                </a:solidFill>
              </a:rPr>
              <a:t> con </a:t>
            </a:r>
            <a:r>
              <a:rPr lang="en-GB" sz="1800" b="1" dirty="0" err="1">
                <a:solidFill>
                  <a:srgbClr val="0070C0"/>
                </a:solidFill>
              </a:rPr>
              <a:t>efectos</a:t>
            </a:r>
            <a:r>
              <a:rPr lang="en-GB" sz="1800" b="1" dirty="0">
                <a:solidFill>
                  <a:srgbClr val="0070C0"/>
                </a:solidFill>
              </a:rPr>
              <a:t> (</a:t>
            </a:r>
            <a:r>
              <a:rPr lang="en-GB" sz="1800" b="1" dirty="0" err="1">
                <a:solidFill>
                  <a:srgbClr val="0070C0"/>
                </a:solidFill>
              </a:rPr>
              <a:t>mitigacion</a:t>
            </a:r>
            <a:r>
              <a:rPr lang="en-GB" sz="1800" b="1" dirty="0">
                <a:solidFill>
                  <a:srgbClr val="0070C0"/>
                </a:solidFill>
              </a:rPr>
              <a:t> / </a:t>
            </a:r>
            <a:r>
              <a:rPr lang="en-GB" sz="1800" b="1" dirty="0" err="1">
                <a:solidFill>
                  <a:srgbClr val="0070C0"/>
                </a:solidFill>
              </a:rPr>
              <a:t>adaptacion</a:t>
            </a:r>
            <a:r>
              <a:rPr lang="en-GB" sz="1800" b="1" dirty="0">
                <a:solidFill>
                  <a:srgbClr val="0070C0"/>
                </a:solidFill>
              </a:rPr>
              <a:t>)  </a:t>
            </a:r>
            <a:r>
              <a:rPr lang="en-GB" sz="1800" b="1" dirty="0" err="1">
                <a:solidFill>
                  <a:srgbClr val="0070C0"/>
                </a:solidFill>
              </a:rPr>
              <a:t>vinculados</a:t>
            </a:r>
            <a:r>
              <a:rPr lang="en-GB" sz="1800" b="1" dirty="0">
                <a:solidFill>
                  <a:srgbClr val="0070C0"/>
                </a:solidFill>
              </a:rPr>
              <a:t> al </a:t>
            </a:r>
            <a:r>
              <a:rPr lang="en-GB" sz="1800" b="1" dirty="0" err="1">
                <a:solidFill>
                  <a:srgbClr val="0070C0"/>
                </a:solidFill>
              </a:rPr>
              <a:t>cambio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b="1" dirty="0" err="1">
                <a:solidFill>
                  <a:srgbClr val="0070C0"/>
                </a:solidFill>
              </a:rPr>
              <a:t>climático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 err="1">
                <a:solidFill>
                  <a:srgbClr val="0070C0"/>
                </a:solidFill>
              </a:rPr>
              <a:t>Institucionalidad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 err="1">
                <a:solidFill>
                  <a:srgbClr val="0070C0"/>
                </a:solidFill>
              </a:rPr>
              <a:t>Fondos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b="1" dirty="0" err="1">
                <a:solidFill>
                  <a:srgbClr val="0070C0"/>
                </a:solidFill>
              </a:rPr>
              <a:t>climáticos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 err="1">
                <a:solidFill>
                  <a:srgbClr val="0070C0"/>
                </a:solidFill>
              </a:rPr>
              <a:t>Articulación</a:t>
            </a:r>
            <a:r>
              <a:rPr lang="en-GB" sz="1800" b="1" dirty="0">
                <a:solidFill>
                  <a:srgbClr val="0070C0"/>
                </a:solidFill>
              </a:rPr>
              <a:t> con el </a:t>
            </a:r>
            <a:r>
              <a:rPr lang="en-GB" sz="1800" b="1" dirty="0" err="1">
                <a:solidFill>
                  <a:srgbClr val="0070C0"/>
                </a:solidFill>
              </a:rPr>
              <a:t>presupuesto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b="1" dirty="0" err="1">
                <a:solidFill>
                  <a:srgbClr val="0070C0"/>
                </a:solidFill>
              </a:rPr>
              <a:t>nacional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 err="1">
                <a:solidFill>
                  <a:srgbClr val="0070C0"/>
                </a:solidFill>
              </a:rPr>
              <a:t>Articulación</a:t>
            </a:r>
            <a:r>
              <a:rPr lang="en-GB" sz="1800" b="1" dirty="0">
                <a:solidFill>
                  <a:srgbClr val="0070C0"/>
                </a:solidFill>
              </a:rPr>
              <a:t> con </a:t>
            </a:r>
            <a:r>
              <a:rPr lang="en-GB" sz="1800" b="1" dirty="0" err="1">
                <a:solidFill>
                  <a:srgbClr val="0070C0"/>
                </a:solidFill>
              </a:rPr>
              <a:t>otras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b="1" dirty="0" err="1">
                <a:solidFill>
                  <a:srgbClr val="0070C0"/>
                </a:solidFill>
              </a:rPr>
              <a:t>fuentes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b="1" dirty="0" err="1">
                <a:solidFill>
                  <a:srgbClr val="0070C0"/>
                </a:solidFill>
              </a:rPr>
              <a:t>financieras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 err="1">
                <a:solidFill>
                  <a:srgbClr val="0070C0"/>
                </a:solidFill>
              </a:rPr>
              <a:t>Capacidades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 err="1">
                <a:solidFill>
                  <a:srgbClr val="0070C0"/>
                </a:solidFill>
              </a:rPr>
              <a:t>Disponibilidad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113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7798" y="805218"/>
            <a:ext cx="903481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COMO REPLICAR PROYECTOS EN OTROS CONTEXTOS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800" b="1" dirty="0" err="1">
                <a:solidFill>
                  <a:srgbClr val="0070C0"/>
                </a:solidFill>
              </a:rPr>
              <a:t>Cooperación</a:t>
            </a:r>
            <a:r>
              <a:rPr lang="en-GB" sz="1800" b="1" dirty="0">
                <a:solidFill>
                  <a:srgbClr val="0070C0"/>
                </a:solidFill>
              </a:rPr>
              <a:t> Sur </a:t>
            </a:r>
            <a:r>
              <a:rPr lang="mr-IN" sz="1800" b="1" dirty="0">
                <a:solidFill>
                  <a:srgbClr val="0070C0"/>
                </a:solidFill>
              </a:rPr>
              <a:t>–</a:t>
            </a:r>
            <a:r>
              <a:rPr lang="en-GB" sz="1800" b="1" dirty="0">
                <a:solidFill>
                  <a:srgbClr val="0070C0"/>
                </a:solidFill>
              </a:rPr>
              <a:t> Sur / </a:t>
            </a:r>
            <a:r>
              <a:rPr lang="en-GB" sz="1800" b="1" dirty="0" err="1">
                <a:solidFill>
                  <a:srgbClr val="0070C0"/>
                </a:solidFill>
              </a:rPr>
              <a:t>Cooperación</a:t>
            </a:r>
            <a:r>
              <a:rPr lang="en-GB" sz="1800" b="1" dirty="0">
                <a:solidFill>
                  <a:srgbClr val="0070C0"/>
                </a:solidFill>
              </a:rPr>
              <a:t> triangular</a:t>
            </a: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 err="1">
                <a:solidFill>
                  <a:srgbClr val="0070C0"/>
                </a:solidFill>
              </a:rPr>
              <a:t>Barreras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b="1" dirty="0" err="1">
                <a:solidFill>
                  <a:srgbClr val="0070C0"/>
                </a:solidFill>
              </a:rPr>
              <a:t>culturales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 err="1">
                <a:solidFill>
                  <a:srgbClr val="0070C0"/>
                </a:solidFill>
              </a:rPr>
              <a:t>Limitaciones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b="1" dirty="0" err="1">
                <a:solidFill>
                  <a:srgbClr val="0070C0"/>
                </a:solidFill>
              </a:rPr>
              <a:t>normativas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>
                <a:solidFill>
                  <a:srgbClr val="0070C0"/>
                </a:solidFill>
              </a:rPr>
              <a:t>No hay </a:t>
            </a:r>
            <a:r>
              <a:rPr lang="en-GB" sz="1800" b="1" dirty="0" err="1">
                <a:solidFill>
                  <a:srgbClr val="0070C0"/>
                </a:solidFill>
              </a:rPr>
              <a:t>contextos</a:t>
            </a:r>
            <a:r>
              <a:rPr lang="en-GB" sz="1800" b="1" dirty="0">
                <a:solidFill>
                  <a:srgbClr val="0070C0"/>
                </a:solidFill>
              </a:rPr>
              <a:t> </a:t>
            </a:r>
            <a:r>
              <a:rPr lang="en-GB" sz="1800" b="1" dirty="0" err="1">
                <a:solidFill>
                  <a:srgbClr val="0070C0"/>
                </a:solidFill>
              </a:rPr>
              <a:t>similares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r>
              <a:rPr lang="en-GB" sz="1800" b="1" dirty="0" err="1">
                <a:solidFill>
                  <a:srgbClr val="0070C0"/>
                </a:solidFill>
              </a:rPr>
              <a:t>Enseñar</a:t>
            </a:r>
            <a:r>
              <a:rPr lang="en-GB" sz="1800" b="1" dirty="0">
                <a:solidFill>
                  <a:srgbClr val="0070C0"/>
                </a:solidFill>
              </a:rPr>
              <a:t> a </a:t>
            </a:r>
            <a:r>
              <a:rPr lang="en-GB" sz="1800" b="1" dirty="0" err="1">
                <a:solidFill>
                  <a:srgbClr val="0070C0"/>
                </a:solidFill>
              </a:rPr>
              <a:t>pescar</a:t>
            </a:r>
            <a:r>
              <a:rPr lang="mr-IN" sz="1800" b="1" dirty="0">
                <a:solidFill>
                  <a:srgbClr val="0070C0"/>
                </a:solidFill>
              </a:rPr>
              <a:t>…</a:t>
            </a:r>
            <a:endParaRPr lang="en-GB" sz="1800" b="1" dirty="0">
              <a:solidFill>
                <a:srgbClr val="0070C0"/>
              </a:solidFill>
            </a:endParaRPr>
          </a:p>
          <a:p>
            <a:endParaRPr lang="en-GB" sz="1800" b="1" dirty="0">
              <a:solidFill>
                <a:srgbClr val="0070C0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49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2069" y="3482381"/>
            <a:ext cx="6829997" cy="1176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97338" y="569686"/>
            <a:ext cx="7659461" cy="2133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11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GRACIAS</a:t>
            </a:r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subTitle" idx="1"/>
          </p:nvPr>
        </p:nvSpPr>
        <p:spPr>
          <a:xfrm>
            <a:off x="1524000" y="2352163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www.euroclima.org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3"/>
          <p:cNvSpPr txBox="1"/>
          <p:nvPr/>
        </p:nvSpPr>
        <p:spPr>
          <a:xfrm>
            <a:off x="1950000" y="3345650"/>
            <a:ext cx="81147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Síguenos en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1550" y="3800746"/>
            <a:ext cx="5471576" cy="141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/>
          <p:nvPr/>
        </p:nvSpPr>
        <p:spPr>
          <a:xfrm>
            <a:off x="3152325" y="5334100"/>
            <a:ext cx="14097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/>
              </a:rPr>
              <a:t>@EUROCLIMAplus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4366725" y="5369200"/>
            <a:ext cx="19062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/>
              </a:rPr>
              <a:t>@EUROCLIMA_UE_AL</a:t>
            </a: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3"/>
          <p:cNvSpPr txBox="1"/>
          <p:nvPr/>
        </p:nvSpPr>
        <p:spPr>
          <a:xfrm>
            <a:off x="6002850" y="5280700"/>
            <a:ext cx="1409700" cy="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Programa</a:t>
            </a:r>
            <a:endParaRPr sz="1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EUROCLIMA+   </a:t>
            </a:r>
            <a:endParaRPr sz="1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3"/>
          <p:cNvSpPr txBox="1"/>
          <p:nvPr/>
        </p:nvSpPr>
        <p:spPr>
          <a:xfrm>
            <a:off x="7477575" y="5334100"/>
            <a:ext cx="11463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EUROCLIMA+</a:t>
            </a:r>
            <a:endParaRPr sz="1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11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co 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ndo blanca 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168</Words>
  <Application>Microsoft Office PowerPoint</Application>
  <PresentationFormat>Widescreen</PresentationFormat>
  <Paragraphs>66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Nunito</vt:lpstr>
      <vt:lpstr>Blanco ES</vt:lpstr>
      <vt:lpstr>Fondo blanca ES</vt:lpstr>
      <vt:lpstr>Custom Design</vt:lpstr>
      <vt:lpstr>EUROCLIMA+ en acción  desafíos y temas estratégicos vinculados con la implementación de proyectos</vt:lpstr>
      <vt:lpstr>PowerPoint Presentation</vt:lpstr>
      <vt:lpstr>PowerPoint Presentation</vt:lpstr>
      <vt:lpstr>PowerPoint Presentation</vt:lpstr>
      <vt:lpstr>PowerPoint Presentation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EUROCLIMA+</dc:title>
  <dc:creator>Cabrejas, Sara</dc:creator>
  <cp:lastModifiedBy>Cabrejas, Sara</cp:lastModifiedBy>
  <cp:revision>75</cp:revision>
  <cp:lastPrinted>2018-10-04T12:59:26Z</cp:lastPrinted>
  <dcterms:modified xsi:type="dcterms:W3CDTF">2018-10-08T09:50:42Z</dcterms:modified>
</cp:coreProperties>
</file>