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4"/>
  </p:notesMasterIdLst>
  <p:sldIdLst>
    <p:sldId id="331" r:id="rId3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elina Kattan" initials="CK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33E"/>
    <a:srgbClr val="4D612C"/>
    <a:srgbClr val="435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35" autoAdjust="0"/>
    <p:restoredTop sz="98263" autoAdjust="0"/>
  </p:normalViewPr>
  <p:slideViewPr>
    <p:cSldViewPr>
      <p:cViewPr varScale="1">
        <p:scale>
          <a:sx n="83" d="100"/>
          <a:sy n="83" d="100"/>
        </p:scale>
        <p:origin x="15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60578-D5CE-46A2-8D2D-8F9A83906E26}" type="datetimeFigureOut">
              <a:rPr lang="es-SV" smtClean="0"/>
              <a:t>08/10/2018</a:t>
            </a:fld>
            <a:endParaRPr lang="es-SV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1DF2C-FD66-4622-93D3-086FD6814844}" type="slidenum">
              <a:rPr lang="es-SV" smtClean="0"/>
              <a:t>‹#›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968842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s-SV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1DF2C-FD66-4622-93D3-086FD6814844}" type="slidenum">
              <a:rPr lang="es-SV" smtClean="0"/>
              <a:t>1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47014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6562936" y="5736130"/>
            <a:ext cx="2581064" cy="11218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" name="Imagen 6" descr="ccad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88640"/>
            <a:ext cx="1152128" cy="1556627"/>
          </a:xfrm>
          <a:prstGeom prst="rect">
            <a:avLst/>
          </a:prstGeom>
        </p:spPr>
      </p:pic>
      <p:pic>
        <p:nvPicPr>
          <p:cNvPr id="10" name="Imagen 9" descr="Captura de pantalla 2015-11-26 a la(s) 07.35.09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462475"/>
            <a:ext cx="9230131" cy="1408642"/>
          </a:xfrm>
          <a:prstGeom prst="rect">
            <a:avLst/>
          </a:prstGeom>
        </p:spPr>
      </p:pic>
      <p:sp>
        <p:nvSpPr>
          <p:cNvPr id="12" name="1 Título"/>
          <p:cNvSpPr txBox="1">
            <a:spLocks/>
          </p:cNvSpPr>
          <p:nvPr userDrawn="1"/>
        </p:nvSpPr>
        <p:spPr>
          <a:xfrm>
            <a:off x="1547664" y="188640"/>
            <a:ext cx="7772400" cy="50405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cs typeface="Candara"/>
              </a:rPr>
              <a:t>COMISIÓN CENTROAMERICANA DE AMBIENTE Y DESARROLLO </a:t>
            </a:r>
            <a:endParaRPr lang="es-SV" sz="1800" dirty="0">
              <a:solidFill>
                <a:schemeClr val="tx1">
                  <a:lumMod val="65000"/>
                  <a:lumOff val="35000"/>
                </a:schemeClr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807827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08/10/2018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71937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08/10/2018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7344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08/10/2018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30344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08/10/2018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6212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08/10/2018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19266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08/10/2018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21357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08/10/2018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6811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08/10/2018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80677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08/10/2018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60120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08/10/2018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22389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8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44982"/>
            <a:ext cx="8229600" cy="4293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595959"/>
                </a:solidFill>
              </a:defRPr>
            </a:lvl1pPr>
            <a:lvl2pPr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</p:spTree>
    <p:extLst>
      <p:ext uri="{BB962C8B-B14F-4D97-AF65-F5344CB8AC3E}">
        <p14:creationId xmlns:p14="http://schemas.microsoft.com/office/powerpoint/2010/main" val="2328885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8290915" y="317215"/>
            <a:ext cx="853085" cy="2908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Título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9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44982"/>
            <a:ext cx="8229600" cy="4293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595959"/>
                </a:solidFill>
              </a:defRPr>
            </a:lvl1pPr>
            <a:lvl2pPr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</p:spTree>
    <p:extLst>
      <p:ext uri="{BB962C8B-B14F-4D97-AF65-F5344CB8AC3E}">
        <p14:creationId xmlns:p14="http://schemas.microsoft.com/office/powerpoint/2010/main" val="275554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068599" y="1090972"/>
            <a:ext cx="5906342" cy="46536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40940" y="1101756"/>
            <a:ext cx="2691277" cy="4855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Título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7871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832493"/>
            <a:ext cx="4040188" cy="429367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595959"/>
                </a:solidFill>
              </a:defRPr>
            </a:lvl1pPr>
            <a:lvl2pPr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10042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rgbClr val="5959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1832493"/>
            <a:ext cx="4041775" cy="429367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948A54"/>
                </a:solidFill>
              </a:defRPr>
            </a:lvl2pPr>
            <a:lvl3pPr>
              <a:defRPr sz="1800">
                <a:solidFill>
                  <a:srgbClr val="7F7F7F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0" name="Marcador de texto 4"/>
          <p:cNvSpPr>
            <a:spLocks noGrp="1"/>
          </p:cNvSpPr>
          <p:nvPr>
            <p:ph type="body" sz="quarter" idx="10"/>
          </p:nvPr>
        </p:nvSpPr>
        <p:spPr>
          <a:xfrm>
            <a:off x="457200" y="1093357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0318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MARN 2014 logo-doc-0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174" y="422000"/>
            <a:ext cx="3108823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71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C273897-FD9A-4F10-B357-07C5B065FCD2}" type="datetimeFigureOut">
              <a:rPr lang="es-SV" smtClean="0"/>
              <a:t>08/10/2018</a:t>
            </a:fld>
            <a:endParaRPr lang="es-SV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SV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70C827B-542F-4B87-9A23-F9C1719EF725}" type="slidenum">
              <a:rPr lang="es-SV" smtClean="0"/>
              <a:t>‹#›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057996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C273897-FD9A-4F10-B357-07C5B065FCD2}" type="datetimeFigureOut">
              <a:rPr lang="es-SV" smtClean="0"/>
              <a:t>08/10/2018</a:t>
            </a:fld>
            <a:endParaRPr lang="es-SV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SV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70C827B-542F-4B87-9A23-F9C1719EF725}" type="slidenum">
              <a:rPr lang="es-SV" smtClean="0"/>
              <a:t>‹#›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077743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273897-FD9A-4F10-B357-07C5B065FCD2}" type="datetimeFigureOut">
              <a:rPr lang="es-SV" smtClean="0"/>
              <a:t>08/10/2018</a:t>
            </a:fld>
            <a:endParaRPr lang="es-SV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SV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0C827B-542F-4B87-9A23-F9C1719EF725}" type="slidenum">
              <a:rPr lang="es-SV" smtClean="0"/>
              <a:t>‹#›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9023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ccad.jpg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5128" y="5949280"/>
            <a:ext cx="586259" cy="792088"/>
          </a:xfrm>
          <a:prstGeom prst="rect">
            <a:avLst/>
          </a:prstGeom>
        </p:spPr>
      </p:pic>
      <p:pic>
        <p:nvPicPr>
          <p:cNvPr id="10" name="Imagen 9" descr="Captura de pantalla 2015-11-26 a la(s) 07.35.09.png"/>
          <p:cNvPicPr>
            <a:picLocks noChangeAspect="1"/>
          </p:cNvPicPr>
          <p:nvPr userDrawn="1"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81328"/>
            <a:ext cx="4852736" cy="263207"/>
          </a:xfrm>
          <a:prstGeom prst="rect">
            <a:avLst/>
          </a:prstGeom>
        </p:spPr>
      </p:pic>
      <p:pic>
        <p:nvPicPr>
          <p:cNvPr id="11" name="Imagen 10" descr="ccad.jpg"/>
          <p:cNvPicPr>
            <a:picLocks noChangeAspect="1"/>
          </p:cNvPicPr>
          <p:nvPr userDrawn="1"/>
        </p:nvPicPr>
        <p:blipFill rotWithShape="1">
          <a:blip r:embed="rId1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8052" cy="632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7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960C5-CD5A-9D4E-95BA-E90578E6C1DC}" type="datetimeFigureOut">
              <a:rPr lang="es-ES" smtClean="0"/>
              <a:pPr/>
              <a:t>08/10/2018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AE7C2-0F51-4C48-A6C3-0C3C7F5DD985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01588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CC1036C-4FF5-4282-B1DE-3B8A69B2F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91" y="5607950"/>
            <a:ext cx="2587625" cy="1634542"/>
          </a:xfrm>
          <a:prstGeom prst="rect">
            <a:avLst/>
          </a:prstGeom>
        </p:spPr>
      </p:pic>
      <p:sp>
        <p:nvSpPr>
          <p:cNvPr id="13" name="Rectangle 736"/>
          <p:cNvSpPr>
            <a:spLocks noGrp="1"/>
          </p:cNvSpPr>
          <p:nvPr>
            <p:ph sz="half" idx="2"/>
          </p:nvPr>
        </p:nvSpPr>
        <p:spPr>
          <a:xfrm>
            <a:off x="971600" y="12437"/>
            <a:ext cx="8064896" cy="79847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R" sz="1800" b="1" dirty="0">
                <a:solidFill>
                  <a:srgbClr val="00B0F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CR" sz="18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royecto:</a:t>
            </a:r>
            <a:r>
              <a:rPr lang="es-CR" sz="1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SV" sz="18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CR" sz="18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Aumento de Capacidades para la Reducción del Riesgo de Desastres por Inundaciones y Sequía y Fomento de la Resiliencia en Centroamérica.</a:t>
            </a:r>
            <a:endParaRPr lang="es-SV" sz="18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5254029" y="2841200"/>
            <a:ext cx="3607841" cy="882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275"/>
              </a:spcAft>
            </a:pPr>
            <a:r>
              <a:rPr lang="es-CR" sz="1200" b="1" dirty="0">
                <a:latin typeface="Calibri" panose="020F0502020204030204" pitchFamily="34" charset="0"/>
                <a:ea typeface="Calibri" panose="020F0502020204030204" pitchFamily="34" charset="0"/>
              </a:rPr>
              <a:t>R1 - Creados y mejorados instrumentos de gobernanza para la gestión del riesgo y el incremento de la resiliencia ante inundaciones y sequias a nivel de la región del SICA.</a:t>
            </a:r>
            <a:endParaRPr lang="es-SV" sz="12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5358209" y="3789040"/>
            <a:ext cx="3497782" cy="882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275"/>
              </a:spcAft>
            </a:pPr>
            <a:r>
              <a:rPr lang="es-CR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R2- Ampliadas las capacidades técnicas para hacer frente a emergencias causadas por fenómenos de sequía e inundaciones de manera integral e inclusiva en territorios priorizados.</a:t>
            </a:r>
            <a:endParaRPr lang="es-SV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5380733" y="4725144"/>
            <a:ext cx="3456384" cy="882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275"/>
              </a:spcAft>
            </a:pPr>
            <a:r>
              <a:rPr lang="es-CR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R3- Generada nueva información y desarrollada formación para el conocimiento y la gestión de riesgos de desastre ante sequias e inundaciones en la región SICA.</a:t>
            </a:r>
            <a:endParaRPr lang="es-SV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8" name="Imagen 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" y="1139061"/>
            <a:ext cx="962287" cy="1045931"/>
          </a:xfrm>
          <a:prstGeom prst="rect">
            <a:avLst/>
          </a:prstGeom>
        </p:spPr>
      </p:pic>
      <p:pic>
        <p:nvPicPr>
          <p:cNvPr id="19" name="Imagen 1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4080"/>
            <a:ext cx="971600" cy="1234920"/>
          </a:xfrm>
          <a:prstGeom prst="rect">
            <a:avLst/>
          </a:prstGeom>
        </p:spPr>
      </p:pic>
      <p:pic>
        <p:nvPicPr>
          <p:cNvPr id="20" name="Picture 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5" r="26936"/>
          <a:stretch>
            <a:fillRect/>
          </a:stretch>
        </p:blipFill>
        <p:spPr bwMode="auto">
          <a:xfrm>
            <a:off x="0" y="3418842"/>
            <a:ext cx="971600" cy="868273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21" name="Imagen 2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1689"/>
            <a:ext cx="971600" cy="475141"/>
          </a:xfrm>
          <a:prstGeom prst="rect">
            <a:avLst/>
          </a:prstGeom>
        </p:spPr>
      </p:pic>
      <p:sp>
        <p:nvSpPr>
          <p:cNvPr id="22" name="Rectangle 742"/>
          <p:cNvSpPr/>
          <p:nvPr/>
        </p:nvSpPr>
        <p:spPr>
          <a:xfrm>
            <a:off x="5049219" y="5649387"/>
            <a:ext cx="3806772" cy="44640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R" sz="12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Presupuesto: 2,000,000.00 Euros    Periodo : 2 años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R" sz="1200" b="1" dirty="0">
              <a:solidFill>
                <a:srgbClr val="00B0F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R" sz="12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es-SV" sz="1200" b="1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026" name="Picture 2" descr="Resultado de imagen para sequi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" y="52182"/>
            <a:ext cx="962287" cy="107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ángulo 24"/>
          <p:cNvSpPr/>
          <p:nvPr/>
        </p:nvSpPr>
        <p:spPr>
          <a:xfrm>
            <a:off x="3895308" y="801212"/>
            <a:ext cx="5070162" cy="1475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200" b="1" i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Centroamérica es una región vulnerable al cambio climático.</a:t>
            </a:r>
            <a:r>
              <a:rPr lang="es-ES" sz="1200" i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b="1" i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la región habitan más de 45 millones de personas. El 65% está en condiciones de riesgo ante desastres. Se estima que alrededor del 10% de la población en la región sufre de subalimentación, especialmente en periodos de emergencia y rehabilitación ante las recurrentes sequías e inundaciones, con sus respectivas consecuencias en los medios de vida y el desarrollo de los países. </a:t>
            </a:r>
            <a:endParaRPr lang="es-SV" sz="1200" b="1" i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AutoShape 4" descr="Resultado de imagen para inundaciones en centroamÃ©rica"/>
          <p:cNvSpPr>
            <a:spLocks noChangeAspect="1" noChangeArrowheads="1"/>
          </p:cNvSpPr>
          <p:nvPr/>
        </p:nvSpPr>
        <p:spPr bwMode="auto">
          <a:xfrm>
            <a:off x="155575" y="-144463"/>
            <a:ext cx="1082804" cy="108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pic>
        <p:nvPicPr>
          <p:cNvPr id="1030" name="Picture 6" descr="Resultado de imagen para inundaciones en centroamÃ©ric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" y="4294445"/>
            <a:ext cx="962287" cy="109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ángulo 28"/>
          <p:cNvSpPr/>
          <p:nvPr/>
        </p:nvSpPr>
        <p:spPr>
          <a:xfrm>
            <a:off x="887726" y="3095081"/>
            <a:ext cx="3456384" cy="25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Políticas Nacionales de Sequía en 3 países del SICA</a:t>
            </a:r>
            <a:endParaRPr lang="es-SV" sz="10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971600" y="3332471"/>
            <a:ext cx="325342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accent6">
                    <a:lumMod val="75000"/>
                  </a:schemeClr>
                </a:solidFill>
              </a:rPr>
              <a:t>Lineamentos </a:t>
            </a:r>
            <a:r>
              <a:rPr lang="pt-BR" sz="1000" b="1" dirty="0" err="1">
                <a:solidFill>
                  <a:schemeClr val="accent6">
                    <a:lumMod val="75000"/>
                  </a:schemeClr>
                </a:solidFill>
              </a:rPr>
              <a:t>regionales</a:t>
            </a:r>
            <a:r>
              <a:rPr lang="pt-BR" sz="1000" b="1" dirty="0">
                <a:solidFill>
                  <a:schemeClr val="accent6">
                    <a:lumMod val="75000"/>
                  </a:schemeClr>
                </a:solidFill>
              </a:rPr>
              <a:t> para eventos de sequia</a:t>
            </a:r>
          </a:p>
        </p:txBody>
      </p:sp>
      <p:sp>
        <p:nvSpPr>
          <p:cNvPr id="31" name="Flecha derecha 30"/>
          <p:cNvSpPr/>
          <p:nvPr/>
        </p:nvSpPr>
        <p:spPr>
          <a:xfrm>
            <a:off x="4603272" y="2924944"/>
            <a:ext cx="504056" cy="27039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024" name="Rectángulo 1023"/>
          <p:cNvSpPr/>
          <p:nvPr/>
        </p:nvSpPr>
        <p:spPr>
          <a:xfrm>
            <a:off x="958508" y="3685070"/>
            <a:ext cx="41390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000" b="1" dirty="0">
                <a:solidFill>
                  <a:schemeClr val="accent6">
                    <a:lumMod val="75000"/>
                  </a:schemeClr>
                </a:solidFill>
              </a:rPr>
              <a:t>Planes municipales con criterios de gestión de riesgo de desastres por Inundaciones y sequias en al menos </a:t>
            </a:r>
          </a:p>
          <a:p>
            <a:pPr algn="just"/>
            <a:r>
              <a:rPr lang="es-ES" sz="1000" b="1" dirty="0">
                <a:solidFill>
                  <a:schemeClr val="accent6">
                    <a:lumMod val="75000"/>
                  </a:schemeClr>
                </a:solidFill>
              </a:rPr>
              <a:t>4 territorios priorizados de C.A.</a:t>
            </a:r>
            <a:endParaRPr lang="es-SV" sz="1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27" name="CuadroTexto 1026"/>
          <p:cNvSpPr txBox="1"/>
          <p:nvPr/>
        </p:nvSpPr>
        <p:spPr>
          <a:xfrm>
            <a:off x="1011007" y="2731025"/>
            <a:ext cx="3497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>
                <a:solidFill>
                  <a:srgbClr val="FF0000"/>
                </a:solidFill>
              </a:rPr>
              <a:t>            </a:t>
            </a:r>
            <a:r>
              <a:rPr lang="es-SV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Algunas Acciones </a:t>
            </a:r>
          </a:p>
        </p:txBody>
      </p:sp>
      <p:sp>
        <p:nvSpPr>
          <p:cNvPr id="1029" name="Rectángulo 1028"/>
          <p:cNvSpPr/>
          <p:nvPr/>
        </p:nvSpPr>
        <p:spPr>
          <a:xfrm>
            <a:off x="980017" y="4230741"/>
            <a:ext cx="384998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b="1" dirty="0" err="1">
                <a:solidFill>
                  <a:schemeClr val="accent6">
                    <a:lumMod val="75000"/>
                  </a:schemeClr>
                </a:solidFill>
              </a:rPr>
              <a:t>SATs</a:t>
            </a:r>
            <a:r>
              <a:rPr lang="es-ES" sz="1000" b="1" dirty="0">
                <a:solidFill>
                  <a:schemeClr val="accent6">
                    <a:lumMod val="75000"/>
                  </a:schemeClr>
                </a:solidFill>
              </a:rPr>
              <a:t> ante inundaciones y su articulación con Entes Nacionales GIRD en al menos 4 territorios priorizados</a:t>
            </a:r>
          </a:p>
          <a:p>
            <a:endParaRPr lang="es-ES" sz="1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32" name="Imagen 10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57926" y="6232536"/>
            <a:ext cx="898611" cy="446404"/>
          </a:xfrm>
          <a:prstGeom prst="rect">
            <a:avLst/>
          </a:prstGeom>
        </p:spPr>
      </p:pic>
      <p:pic>
        <p:nvPicPr>
          <p:cNvPr id="1033" name="Imagen 10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21409" y="6163115"/>
            <a:ext cx="1275919" cy="446404"/>
          </a:xfrm>
          <a:prstGeom prst="rect">
            <a:avLst/>
          </a:prstGeom>
        </p:spPr>
      </p:pic>
      <p:sp>
        <p:nvSpPr>
          <p:cNvPr id="1034" name="Rectángulo 1033"/>
          <p:cNvSpPr/>
          <p:nvPr/>
        </p:nvSpPr>
        <p:spPr>
          <a:xfrm>
            <a:off x="992913" y="4617135"/>
            <a:ext cx="37349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b="1" dirty="0">
                <a:solidFill>
                  <a:schemeClr val="accent6">
                    <a:lumMod val="75000"/>
                  </a:schemeClr>
                </a:solidFill>
              </a:rPr>
              <a:t>6 Protocolos nacionales de comunicación y alerta ante inundaciones y 1 guía nivel regional</a:t>
            </a:r>
            <a:endParaRPr lang="es-SV" sz="1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35" name="Imagen 10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50489" y="3861048"/>
            <a:ext cx="597460" cy="390178"/>
          </a:xfrm>
          <a:prstGeom prst="rect">
            <a:avLst/>
          </a:prstGeom>
        </p:spPr>
      </p:pic>
      <p:sp>
        <p:nvSpPr>
          <p:cNvPr id="1036" name="Rectángulo 1035"/>
          <p:cNvSpPr/>
          <p:nvPr/>
        </p:nvSpPr>
        <p:spPr>
          <a:xfrm>
            <a:off x="992913" y="5020735"/>
            <a:ext cx="3685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b="1" dirty="0">
                <a:solidFill>
                  <a:schemeClr val="accent6">
                    <a:lumMod val="75000"/>
                  </a:schemeClr>
                </a:solidFill>
              </a:rPr>
              <a:t>Estudios de caso sobre buenas prácticas en atención a estrategias de sequias e inundaciones a nivel territorial</a:t>
            </a:r>
            <a:endParaRPr lang="es-SV" sz="1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37" name="Rectángulo 1036"/>
          <p:cNvSpPr/>
          <p:nvPr/>
        </p:nvSpPr>
        <p:spPr>
          <a:xfrm>
            <a:off x="1021604" y="5405872"/>
            <a:ext cx="34765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b="1" dirty="0">
                <a:solidFill>
                  <a:schemeClr val="accent6">
                    <a:lumMod val="75000"/>
                  </a:schemeClr>
                </a:solidFill>
              </a:rPr>
              <a:t>Cursos de capacitación sobre estrategias de sequía e inundaciones</a:t>
            </a:r>
            <a:endParaRPr lang="es-SV" sz="1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38" name="Rectángulo 1037"/>
          <p:cNvSpPr/>
          <p:nvPr/>
        </p:nvSpPr>
        <p:spPr>
          <a:xfrm>
            <a:off x="1021604" y="5747919"/>
            <a:ext cx="37120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b="1" dirty="0">
                <a:solidFill>
                  <a:schemeClr val="accent6">
                    <a:lumMod val="75000"/>
                  </a:schemeClr>
                </a:solidFill>
              </a:rPr>
              <a:t>Soluciones tecnológicas y herramientas para cosecha de agua adecuadas en 4 territorios priorizados.</a:t>
            </a:r>
            <a:endParaRPr lang="es-SV" sz="1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39" name="Rectángulo 1038"/>
          <p:cNvSpPr/>
          <p:nvPr/>
        </p:nvSpPr>
        <p:spPr>
          <a:xfrm>
            <a:off x="993196" y="6109426"/>
            <a:ext cx="40385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1000" b="1" dirty="0">
                <a:solidFill>
                  <a:schemeClr val="accent6">
                    <a:lumMod val="75000"/>
                  </a:schemeClr>
                </a:solidFill>
              </a:rPr>
              <a:t>Centro Virtual de Tiempo Atmosférico Severo Centroamericano.</a:t>
            </a:r>
          </a:p>
        </p:txBody>
      </p:sp>
      <p:pic>
        <p:nvPicPr>
          <p:cNvPr id="49" name="Imagen 4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53782" y="4767014"/>
            <a:ext cx="597460" cy="390178"/>
          </a:xfrm>
          <a:prstGeom prst="rect">
            <a:avLst/>
          </a:prstGeom>
        </p:spPr>
      </p:pic>
      <p:pic>
        <p:nvPicPr>
          <p:cNvPr id="50" name="Imagen 49"/>
          <p:cNvPicPr/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57"/>
          <a:stretch/>
        </p:blipFill>
        <p:spPr bwMode="auto">
          <a:xfrm>
            <a:off x="1074544" y="920146"/>
            <a:ext cx="2820764" cy="18419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95594" y="6180298"/>
            <a:ext cx="597460" cy="55088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A8CF6C7-D214-4E65-908F-DF4FF06BD51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82035" y="6329818"/>
            <a:ext cx="2296048" cy="44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304868"/>
      </p:ext>
    </p:extLst>
  </p:cSld>
  <p:clrMapOvr>
    <a:masterClrMapping/>
  </p:clrMapOvr>
</p:sld>
</file>

<file path=ppt/theme/theme1.xml><?xml version="1.0" encoding="utf-8"?>
<a:theme xmlns:a="http://schemas.openxmlformats.org/drawingml/2006/main" name="MARN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MARN2014</Template>
  <TotalTime>1717</TotalTime>
  <Words>316</Words>
  <Application>Microsoft Office PowerPoint</Application>
  <PresentationFormat>On-screen Show (4:3)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Candara</vt:lpstr>
      <vt:lpstr>Times New Roman</vt:lpstr>
      <vt:lpstr>MARN2014</vt:lpstr>
      <vt:lpstr>Diseño personalizado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Celina Kattan</dc:creator>
  <cp:lastModifiedBy>Cabrejas, Sara</cp:lastModifiedBy>
  <cp:revision>175</cp:revision>
  <dcterms:created xsi:type="dcterms:W3CDTF">2015-11-24T17:30:42Z</dcterms:created>
  <dcterms:modified xsi:type="dcterms:W3CDTF">2018-10-08T16:56:52Z</dcterms:modified>
</cp:coreProperties>
</file>