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7"/>
  </p:notesMasterIdLst>
  <p:sldIdLst>
    <p:sldId id="561" r:id="rId2"/>
    <p:sldId id="260" r:id="rId3"/>
    <p:sldId id="257" r:id="rId4"/>
    <p:sldId id="274" r:id="rId5"/>
    <p:sldId id="619" r:id="rId6"/>
    <p:sldId id="649" r:id="rId7"/>
    <p:sldId id="658" r:id="rId8"/>
    <p:sldId id="657" r:id="rId9"/>
    <p:sldId id="570" r:id="rId10"/>
    <p:sldId id="265" r:id="rId11"/>
    <p:sldId id="572" r:id="rId12"/>
    <p:sldId id="577" r:id="rId13"/>
    <p:sldId id="582" r:id="rId14"/>
    <p:sldId id="591" r:id="rId15"/>
    <p:sldId id="595" r:id="rId16"/>
    <p:sldId id="598" r:id="rId17"/>
    <p:sldId id="601" r:id="rId18"/>
    <p:sldId id="602" r:id="rId19"/>
    <p:sldId id="605" r:id="rId20"/>
    <p:sldId id="618" r:id="rId21"/>
    <p:sldId id="607" r:id="rId22"/>
    <p:sldId id="659" r:id="rId23"/>
    <p:sldId id="581" r:id="rId24"/>
    <p:sldId id="660" r:id="rId25"/>
    <p:sldId id="270" r:id="rId2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40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31D"/>
    <a:srgbClr val="F29222"/>
    <a:srgbClr val="00698F"/>
    <a:srgbClr val="2C98D0"/>
    <a:srgbClr val="5DB7A8"/>
    <a:srgbClr val="83C8BC"/>
    <a:srgbClr val="3098C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5" autoAdjust="0"/>
    <p:restoredTop sz="94660" autoAdjust="0"/>
  </p:normalViewPr>
  <p:slideViewPr>
    <p:cSldViewPr snapToGrid="0" showGuides="1">
      <p:cViewPr varScale="1">
        <p:scale>
          <a:sx n="103" d="100"/>
          <a:sy n="103" d="100"/>
        </p:scale>
        <p:origin x="120" y="348"/>
      </p:cViewPr>
      <p:guideLst>
        <p:guide orient="horz" pos="2183"/>
        <p:guide pos="40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6E49E9-ED5C-42F4-939F-990544127B0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CL"/>
        </a:p>
      </dgm:t>
    </dgm:pt>
    <dgm:pt modelId="{1B06B581-06E3-4DBC-8D7F-DBFCC88309B3}">
      <dgm:prSet phldrT="[Texto]"/>
      <dgm:spPr>
        <a:solidFill>
          <a:schemeClr val="accent2">
            <a:lumMod val="75000"/>
          </a:schemeClr>
        </a:solidFill>
      </dgm:spPr>
      <dgm:t>
        <a:bodyPr/>
        <a:lstStyle/>
        <a:p>
          <a:r>
            <a:rPr lang="es-ES" dirty="0">
              <a:solidFill>
                <a:schemeClr val="accent4">
                  <a:lumMod val="60000"/>
                  <a:lumOff val="40000"/>
                </a:schemeClr>
              </a:solidFill>
            </a:rPr>
            <a:t>Presupuesto de emisiones de GEI que no superará las </a:t>
          </a:r>
          <a:r>
            <a:rPr lang="es-ES" b="1" u="sng" dirty="0">
              <a:solidFill>
                <a:schemeClr val="bg1"/>
              </a:solidFill>
            </a:rPr>
            <a:t>1.100 </a:t>
          </a:r>
          <a:r>
            <a:rPr lang="es-ES" dirty="0">
              <a:solidFill>
                <a:schemeClr val="accent4">
                  <a:lumMod val="60000"/>
                  <a:lumOff val="40000"/>
                </a:schemeClr>
              </a:solidFill>
            </a:rPr>
            <a:t>MtCO2eq, entre el 2020 y 2030</a:t>
          </a:r>
          <a:endParaRPr lang="es-CL" dirty="0">
            <a:solidFill>
              <a:schemeClr val="accent4">
                <a:lumMod val="60000"/>
                <a:lumOff val="40000"/>
              </a:schemeClr>
            </a:solidFill>
          </a:endParaRPr>
        </a:p>
      </dgm:t>
    </dgm:pt>
    <dgm:pt modelId="{89B84BC7-8A5D-404A-B73A-A522C7D41497}" type="parTrans" cxnId="{FBF998AC-AD41-4BBD-893C-BDE070B7D336}">
      <dgm:prSet/>
      <dgm:spPr/>
      <dgm:t>
        <a:bodyPr/>
        <a:lstStyle/>
        <a:p>
          <a:endParaRPr lang="es-CL"/>
        </a:p>
      </dgm:t>
    </dgm:pt>
    <dgm:pt modelId="{7A7469AC-BD9D-40FE-A973-2250296E3656}" type="sibTrans" cxnId="{FBF998AC-AD41-4BBD-893C-BDE070B7D336}">
      <dgm:prSet/>
      <dgm:spPr/>
      <dgm:t>
        <a:bodyPr/>
        <a:lstStyle/>
        <a:p>
          <a:endParaRPr lang="es-CL"/>
        </a:p>
      </dgm:t>
    </dgm:pt>
    <dgm:pt modelId="{C517415F-C052-4A0C-8F09-60AF41713E7C}">
      <dgm:prSet phldrT="[Texto]" custT="1"/>
      <dgm:spPr/>
      <dgm:t>
        <a:bodyPr/>
        <a:lstStyle/>
        <a:p>
          <a:r>
            <a:rPr lang="es-CL" sz="2400" dirty="0">
              <a:solidFill>
                <a:schemeClr val="accent2">
                  <a:lumMod val="75000"/>
                </a:schemeClr>
              </a:solidFill>
            </a:rPr>
            <a:t>NDC</a:t>
          </a:r>
        </a:p>
      </dgm:t>
    </dgm:pt>
    <dgm:pt modelId="{81CA1A2F-5898-4E2A-83C1-E6E23697A9C4}" type="parTrans" cxnId="{352CC1CE-EB00-4139-B5AD-7FCC5E2951BB}">
      <dgm:prSet/>
      <dgm:spPr/>
      <dgm:t>
        <a:bodyPr/>
        <a:lstStyle/>
        <a:p>
          <a:endParaRPr lang="es-CL"/>
        </a:p>
      </dgm:t>
    </dgm:pt>
    <dgm:pt modelId="{597058AD-9FE0-48DE-823F-797FF9F76F2E}" type="sibTrans" cxnId="{352CC1CE-EB00-4139-B5AD-7FCC5E2951BB}">
      <dgm:prSet/>
      <dgm:spPr/>
      <dgm:t>
        <a:bodyPr/>
        <a:lstStyle/>
        <a:p>
          <a:endParaRPr lang="es-CL"/>
        </a:p>
      </dgm:t>
    </dgm:pt>
    <dgm:pt modelId="{381480CC-CD9F-4A64-BFD1-ED88AF5E221B}">
      <dgm:prSet phldrT="[Texto]"/>
      <dgm:spPr>
        <a:solidFill>
          <a:schemeClr val="accent2">
            <a:lumMod val="75000"/>
          </a:schemeClr>
        </a:solidFill>
      </dgm:spPr>
      <dgm:t>
        <a:bodyPr/>
        <a:lstStyle/>
        <a:p>
          <a:pPr algn="l"/>
          <a:r>
            <a:rPr lang="es-ES" b="1" dirty="0">
              <a:solidFill>
                <a:schemeClr val="accent4">
                  <a:lumMod val="60000"/>
                  <a:lumOff val="40000"/>
                </a:schemeClr>
              </a:solidFill>
            </a:rPr>
            <a:t>Objetivo 1: </a:t>
          </a:r>
          <a:r>
            <a:rPr lang="es-ES" dirty="0">
              <a:solidFill>
                <a:schemeClr val="accent4">
                  <a:lumMod val="60000"/>
                  <a:lumOff val="40000"/>
                </a:schemeClr>
              </a:solidFill>
            </a:rPr>
            <a:t>Alcanzar una matriz energética baja en carbono al 2050</a:t>
          </a:r>
        </a:p>
        <a:p>
          <a:pPr algn="l"/>
          <a:endParaRPr lang="es-ES" dirty="0">
            <a:solidFill>
              <a:schemeClr val="accent4">
                <a:lumMod val="60000"/>
                <a:lumOff val="40000"/>
              </a:schemeClr>
            </a:solidFill>
          </a:endParaRPr>
        </a:p>
        <a:p>
          <a:pPr algn="l"/>
          <a:r>
            <a:rPr lang="es-ES" b="1" dirty="0">
              <a:solidFill>
                <a:schemeClr val="accent4">
                  <a:lumMod val="60000"/>
                  <a:lumOff val="40000"/>
                </a:schemeClr>
              </a:solidFill>
            </a:rPr>
            <a:t>Meta 1.1:</a:t>
          </a:r>
          <a:r>
            <a:rPr lang="es-ES" dirty="0">
              <a:solidFill>
                <a:schemeClr val="accent4">
                  <a:lumMod val="60000"/>
                  <a:lumOff val="40000"/>
                </a:schemeClr>
              </a:solidFill>
            </a:rPr>
            <a:t> Retiro y/o reconversión del 50% de las unidades generadoras termoeléctricas a carbón al 2025 y retiro total y/o reconversión antes del 2040.</a:t>
          </a:r>
          <a:endParaRPr lang="es-CL" dirty="0">
            <a:solidFill>
              <a:schemeClr val="accent4">
                <a:lumMod val="60000"/>
                <a:lumOff val="40000"/>
              </a:schemeClr>
            </a:solidFill>
          </a:endParaRPr>
        </a:p>
      </dgm:t>
    </dgm:pt>
    <dgm:pt modelId="{60654015-F7C7-41FC-BA4F-035AD35354DB}" type="parTrans" cxnId="{78CE5035-243B-4500-AC2D-6720F3D772F5}">
      <dgm:prSet/>
      <dgm:spPr/>
      <dgm:t>
        <a:bodyPr/>
        <a:lstStyle/>
        <a:p>
          <a:endParaRPr lang="es-CL"/>
        </a:p>
      </dgm:t>
    </dgm:pt>
    <dgm:pt modelId="{BB5BCECF-188A-4A2A-B135-7F7EDBBBDD74}" type="sibTrans" cxnId="{78CE5035-243B-4500-AC2D-6720F3D772F5}">
      <dgm:prSet/>
      <dgm:spPr/>
      <dgm:t>
        <a:bodyPr/>
        <a:lstStyle/>
        <a:p>
          <a:endParaRPr lang="es-CL"/>
        </a:p>
      </dgm:t>
    </dgm:pt>
    <dgm:pt modelId="{B0913D03-A47A-48D3-B660-F840F79D5076}">
      <dgm:prSet phldrT="[Texto]" custT="1"/>
      <dgm:spPr/>
      <dgm:t>
        <a:bodyPr/>
        <a:lstStyle/>
        <a:p>
          <a:r>
            <a:rPr lang="es-CL" sz="2400" dirty="0">
              <a:solidFill>
                <a:schemeClr val="accent2">
                  <a:lumMod val="75000"/>
                </a:schemeClr>
              </a:solidFill>
            </a:rPr>
            <a:t>ECLP</a:t>
          </a:r>
        </a:p>
      </dgm:t>
    </dgm:pt>
    <dgm:pt modelId="{BCECAF95-A1F1-4BF0-8AA7-CCCED7E87409}" type="parTrans" cxnId="{40B4A79D-D83D-489A-A44E-F988B68666F9}">
      <dgm:prSet/>
      <dgm:spPr/>
      <dgm:t>
        <a:bodyPr/>
        <a:lstStyle/>
        <a:p>
          <a:endParaRPr lang="es-CL"/>
        </a:p>
      </dgm:t>
    </dgm:pt>
    <dgm:pt modelId="{3989965F-20C9-475C-9134-846CE50287F6}" type="sibTrans" cxnId="{40B4A79D-D83D-489A-A44E-F988B68666F9}">
      <dgm:prSet/>
      <dgm:spPr/>
      <dgm:t>
        <a:bodyPr/>
        <a:lstStyle/>
        <a:p>
          <a:endParaRPr lang="es-CL"/>
        </a:p>
      </dgm:t>
    </dgm:pt>
    <dgm:pt modelId="{67C54F7B-B3DE-45B0-A5CD-5FF9ABCC770C}">
      <dgm:prSet phldrT="[Texto]"/>
      <dgm:spPr>
        <a:solidFill>
          <a:schemeClr val="accent2">
            <a:lumMod val="75000"/>
          </a:schemeClr>
        </a:solidFill>
      </dgm:spPr>
      <dgm:t>
        <a:bodyPr/>
        <a:lstStyle/>
        <a:p>
          <a:r>
            <a:rPr lang="es-CL" dirty="0">
              <a:solidFill>
                <a:schemeClr val="accent4">
                  <a:lumMod val="60000"/>
                  <a:lumOff val="40000"/>
                </a:schemeClr>
              </a:solidFill>
            </a:rPr>
            <a:t>Ley cierre de termoeléctricas</a:t>
          </a:r>
        </a:p>
      </dgm:t>
    </dgm:pt>
    <dgm:pt modelId="{950ADA10-9B76-484A-8A1F-04F8EFF330B2}" type="parTrans" cxnId="{BE6A3B3B-A995-43D5-B779-D97EF5FE753C}">
      <dgm:prSet/>
      <dgm:spPr/>
      <dgm:t>
        <a:bodyPr/>
        <a:lstStyle/>
        <a:p>
          <a:endParaRPr lang="es-CL"/>
        </a:p>
      </dgm:t>
    </dgm:pt>
    <dgm:pt modelId="{E97E1DEE-A43D-41BF-858C-F42F426EC738}" type="sibTrans" cxnId="{BE6A3B3B-A995-43D5-B779-D97EF5FE753C}">
      <dgm:prSet/>
      <dgm:spPr/>
      <dgm:t>
        <a:bodyPr/>
        <a:lstStyle/>
        <a:p>
          <a:endParaRPr lang="es-CL"/>
        </a:p>
      </dgm:t>
    </dgm:pt>
    <dgm:pt modelId="{EF15386A-F4C5-4BA6-9406-7727377F519B}">
      <dgm:prSet phldrT="[Texto]" custT="1"/>
      <dgm:spPr/>
      <dgm:t>
        <a:bodyPr/>
        <a:lstStyle/>
        <a:p>
          <a:r>
            <a:rPr lang="es-CL" sz="2400" dirty="0">
              <a:solidFill>
                <a:schemeClr val="accent2">
                  <a:lumMod val="75000"/>
                </a:schemeClr>
              </a:solidFill>
            </a:rPr>
            <a:t>Plan sectorial de mitigación sector energía</a:t>
          </a:r>
        </a:p>
      </dgm:t>
    </dgm:pt>
    <dgm:pt modelId="{BE49BD40-3B11-49C5-99CF-05BE7693C53C}" type="parTrans" cxnId="{EDD0E302-5733-4576-9E01-5988A0368686}">
      <dgm:prSet/>
      <dgm:spPr/>
      <dgm:t>
        <a:bodyPr/>
        <a:lstStyle/>
        <a:p>
          <a:endParaRPr lang="es-CL"/>
        </a:p>
      </dgm:t>
    </dgm:pt>
    <dgm:pt modelId="{0D6BE199-17A1-4D39-9931-98A3C8C029F4}" type="sibTrans" cxnId="{EDD0E302-5733-4576-9E01-5988A0368686}">
      <dgm:prSet/>
      <dgm:spPr/>
      <dgm:t>
        <a:bodyPr/>
        <a:lstStyle/>
        <a:p>
          <a:endParaRPr lang="es-CL"/>
        </a:p>
      </dgm:t>
    </dgm:pt>
    <dgm:pt modelId="{A98D539B-017D-4C64-BEFB-95BECF1ABC81}" type="pres">
      <dgm:prSet presAssocID="{C16E49E9-ED5C-42F4-939F-990544127B03}" presName="rootnode" presStyleCnt="0">
        <dgm:presLayoutVars>
          <dgm:chMax/>
          <dgm:chPref/>
          <dgm:dir/>
          <dgm:animLvl val="lvl"/>
        </dgm:presLayoutVars>
      </dgm:prSet>
      <dgm:spPr/>
    </dgm:pt>
    <dgm:pt modelId="{4E6A2637-D9F1-469C-BD91-2AA90CC0EBBC}" type="pres">
      <dgm:prSet presAssocID="{1B06B581-06E3-4DBC-8D7F-DBFCC88309B3}" presName="composite" presStyleCnt="0"/>
      <dgm:spPr/>
    </dgm:pt>
    <dgm:pt modelId="{4BC0062A-FFAD-4CDC-BDE1-C59B68B17106}" type="pres">
      <dgm:prSet presAssocID="{1B06B581-06E3-4DBC-8D7F-DBFCC88309B3}" presName="bentUpArrow1" presStyleLbl="alignImgPlace1" presStyleIdx="0" presStyleCnt="2"/>
      <dgm:spPr>
        <a:solidFill>
          <a:srgbClr val="FFC000"/>
        </a:solidFill>
      </dgm:spPr>
    </dgm:pt>
    <dgm:pt modelId="{A992E171-8B49-4526-B2BA-EEB8FFB954A0}" type="pres">
      <dgm:prSet presAssocID="{1B06B581-06E3-4DBC-8D7F-DBFCC88309B3}" presName="ParentText" presStyleLbl="node1" presStyleIdx="0" presStyleCnt="3">
        <dgm:presLayoutVars>
          <dgm:chMax val="1"/>
          <dgm:chPref val="1"/>
          <dgm:bulletEnabled val="1"/>
        </dgm:presLayoutVars>
      </dgm:prSet>
      <dgm:spPr/>
    </dgm:pt>
    <dgm:pt modelId="{4688296C-EC5B-4664-89C7-13D45A646714}" type="pres">
      <dgm:prSet presAssocID="{1B06B581-06E3-4DBC-8D7F-DBFCC88309B3}" presName="ChildText" presStyleLbl="revTx" presStyleIdx="0" presStyleCnt="3">
        <dgm:presLayoutVars>
          <dgm:chMax val="0"/>
          <dgm:chPref val="0"/>
          <dgm:bulletEnabled val="1"/>
        </dgm:presLayoutVars>
      </dgm:prSet>
      <dgm:spPr/>
    </dgm:pt>
    <dgm:pt modelId="{0E4CFF2D-A5AD-40A4-9BD4-F0DF21FCB3DE}" type="pres">
      <dgm:prSet presAssocID="{7A7469AC-BD9D-40FE-A973-2250296E3656}" presName="sibTrans" presStyleCnt="0"/>
      <dgm:spPr/>
    </dgm:pt>
    <dgm:pt modelId="{D5F2050C-152F-43EE-A95E-7083F7EDE319}" type="pres">
      <dgm:prSet presAssocID="{381480CC-CD9F-4A64-BFD1-ED88AF5E221B}" presName="composite" presStyleCnt="0"/>
      <dgm:spPr/>
    </dgm:pt>
    <dgm:pt modelId="{D14460B1-5F52-442C-8B72-7D23A56DF845}" type="pres">
      <dgm:prSet presAssocID="{381480CC-CD9F-4A64-BFD1-ED88AF5E221B}" presName="bentUpArrow1" presStyleLbl="alignImgPlace1" presStyleIdx="1" presStyleCnt="2"/>
      <dgm:spPr>
        <a:solidFill>
          <a:srgbClr val="FFC000"/>
        </a:solidFill>
      </dgm:spPr>
    </dgm:pt>
    <dgm:pt modelId="{DF794311-1B84-439A-8D9D-4CE8DC35B78A}" type="pres">
      <dgm:prSet presAssocID="{381480CC-CD9F-4A64-BFD1-ED88AF5E221B}" presName="ParentText" presStyleLbl="node1" presStyleIdx="1" presStyleCnt="3">
        <dgm:presLayoutVars>
          <dgm:chMax val="1"/>
          <dgm:chPref val="1"/>
          <dgm:bulletEnabled val="1"/>
        </dgm:presLayoutVars>
      </dgm:prSet>
      <dgm:spPr/>
    </dgm:pt>
    <dgm:pt modelId="{30D5F807-1F71-443C-BAB0-369D59F42B82}" type="pres">
      <dgm:prSet presAssocID="{381480CC-CD9F-4A64-BFD1-ED88AF5E221B}" presName="ChildText" presStyleLbl="revTx" presStyleIdx="1" presStyleCnt="3">
        <dgm:presLayoutVars>
          <dgm:chMax val="0"/>
          <dgm:chPref val="0"/>
          <dgm:bulletEnabled val="1"/>
        </dgm:presLayoutVars>
      </dgm:prSet>
      <dgm:spPr/>
    </dgm:pt>
    <dgm:pt modelId="{7AB5D637-C410-412E-8B92-199C3FF620D5}" type="pres">
      <dgm:prSet presAssocID="{BB5BCECF-188A-4A2A-B135-7F7EDBBBDD74}" presName="sibTrans" presStyleCnt="0"/>
      <dgm:spPr/>
    </dgm:pt>
    <dgm:pt modelId="{E46C7985-4082-4716-9572-618CAA1D8B24}" type="pres">
      <dgm:prSet presAssocID="{67C54F7B-B3DE-45B0-A5CD-5FF9ABCC770C}" presName="composite" presStyleCnt="0"/>
      <dgm:spPr/>
    </dgm:pt>
    <dgm:pt modelId="{6F24C570-EE20-4967-9D9B-5F6986FDED8D}" type="pres">
      <dgm:prSet presAssocID="{67C54F7B-B3DE-45B0-A5CD-5FF9ABCC770C}" presName="ParentText" presStyleLbl="node1" presStyleIdx="2" presStyleCnt="3" custLinFactNeighborX="-1292" custLinFactNeighborY="-931">
        <dgm:presLayoutVars>
          <dgm:chMax val="1"/>
          <dgm:chPref val="1"/>
          <dgm:bulletEnabled val="1"/>
        </dgm:presLayoutVars>
      </dgm:prSet>
      <dgm:spPr/>
    </dgm:pt>
    <dgm:pt modelId="{399EF817-C415-450D-AC0E-227F165F24F4}" type="pres">
      <dgm:prSet presAssocID="{67C54F7B-B3DE-45B0-A5CD-5FF9ABCC770C}" presName="FinalChildText" presStyleLbl="revTx" presStyleIdx="2" presStyleCnt="3">
        <dgm:presLayoutVars>
          <dgm:chMax val="0"/>
          <dgm:chPref val="0"/>
          <dgm:bulletEnabled val="1"/>
        </dgm:presLayoutVars>
      </dgm:prSet>
      <dgm:spPr/>
    </dgm:pt>
  </dgm:ptLst>
  <dgm:cxnLst>
    <dgm:cxn modelId="{EDD0E302-5733-4576-9E01-5988A0368686}" srcId="{67C54F7B-B3DE-45B0-A5CD-5FF9ABCC770C}" destId="{EF15386A-F4C5-4BA6-9406-7727377F519B}" srcOrd="0" destOrd="0" parTransId="{BE49BD40-3B11-49C5-99CF-05BE7693C53C}" sibTransId="{0D6BE199-17A1-4D39-9931-98A3C8C029F4}"/>
    <dgm:cxn modelId="{514DF70D-53C3-4F21-A239-230DED4E7065}" type="presOf" srcId="{381480CC-CD9F-4A64-BFD1-ED88AF5E221B}" destId="{DF794311-1B84-439A-8D9D-4CE8DC35B78A}" srcOrd="0" destOrd="0" presId="urn:microsoft.com/office/officeart/2005/8/layout/StepDownProcess"/>
    <dgm:cxn modelId="{4DD06D14-358B-4D7B-8E69-8078A217E654}" type="presOf" srcId="{C517415F-C052-4A0C-8F09-60AF41713E7C}" destId="{4688296C-EC5B-4664-89C7-13D45A646714}" srcOrd="0" destOrd="0" presId="urn:microsoft.com/office/officeart/2005/8/layout/StepDownProcess"/>
    <dgm:cxn modelId="{B3A83C2C-E7CC-4D88-8172-003FFD52A9C2}" type="presOf" srcId="{67C54F7B-B3DE-45B0-A5CD-5FF9ABCC770C}" destId="{6F24C570-EE20-4967-9D9B-5F6986FDED8D}" srcOrd="0" destOrd="0" presId="urn:microsoft.com/office/officeart/2005/8/layout/StepDownProcess"/>
    <dgm:cxn modelId="{C098F334-7D56-455A-8795-E08FE9DE6483}" type="presOf" srcId="{B0913D03-A47A-48D3-B660-F840F79D5076}" destId="{30D5F807-1F71-443C-BAB0-369D59F42B82}" srcOrd="0" destOrd="0" presId="urn:microsoft.com/office/officeart/2005/8/layout/StepDownProcess"/>
    <dgm:cxn modelId="{78CE5035-243B-4500-AC2D-6720F3D772F5}" srcId="{C16E49E9-ED5C-42F4-939F-990544127B03}" destId="{381480CC-CD9F-4A64-BFD1-ED88AF5E221B}" srcOrd="1" destOrd="0" parTransId="{60654015-F7C7-41FC-BA4F-035AD35354DB}" sibTransId="{BB5BCECF-188A-4A2A-B135-7F7EDBBBDD74}"/>
    <dgm:cxn modelId="{BE6A3B3B-A995-43D5-B779-D97EF5FE753C}" srcId="{C16E49E9-ED5C-42F4-939F-990544127B03}" destId="{67C54F7B-B3DE-45B0-A5CD-5FF9ABCC770C}" srcOrd="2" destOrd="0" parTransId="{950ADA10-9B76-484A-8A1F-04F8EFF330B2}" sibTransId="{E97E1DEE-A43D-41BF-858C-F42F426EC738}"/>
    <dgm:cxn modelId="{40B4A79D-D83D-489A-A44E-F988B68666F9}" srcId="{381480CC-CD9F-4A64-BFD1-ED88AF5E221B}" destId="{B0913D03-A47A-48D3-B660-F840F79D5076}" srcOrd="0" destOrd="0" parTransId="{BCECAF95-A1F1-4BF0-8AA7-CCCED7E87409}" sibTransId="{3989965F-20C9-475C-9134-846CE50287F6}"/>
    <dgm:cxn modelId="{FBF998AC-AD41-4BBD-893C-BDE070B7D336}" srcId="{C16E49E9-ED5C-42F4-939F-990544127B03}" destId="{1B06B581-06E3-4DBC-8D7F-DBFCC88309B3}" srcOrd="0" destOrd="0" parTransId="{89B84BC7-8A5D-404A-B73A-A522C7D41497}" sibTransId="{7A7469AC-BD9D-40FE-A973-2250296E3656}"/>
    <dgm:cxn modelId="{3118B9AC-79D1-41B7-94B6-B13A6BF894E8}" type="presOf" srcId="{C16E49E9-ED5C-42F4-939F-990544127B03}" destId="{A98D539B-017D-4C64-BEFB-95BECF1ABC81}" srcOrd="0" destOrd="0" presId="urn:microsoft.com/office/officeart/2005/8/layout/StepDownProcess"/>
    <dgm:cxn modelId="{352CC1CE-EB00-4139-B5AD-7FCC5E2951BB}" srcId="{1B06B581-06E3-4DBC-8D7F-DBFCC88309B3}" destId="{C517415F-C052-4A0C-8F09-60AF41713E7C}" srcOrd="0" destOrd="0" parTransId="{81CA1A2F-5898-4E2A-83C1-E6E23697A9C4}" sibTransId="{597058AD-9FE0-48DE-823F-797FF9F76F2E}"/>
    <dgm:cxn modelId="{94D957E6-9D17-4DBD-8306-5BEB033B1B3E}" type="presOf" srcId="{1B06B581-06E3-4DBC-8D7F-DBFCC88309B3}" destId="{A992E171-8B49-4526-B2BA-EEB8FFB954A0}" srcOrd="0" destOrd="0" presId="urn:microsoft.com/office/officeart/2005/8/layout/StepDownProcess"/>
    <dgm:cxn modelId="{09937DEB-B2C8-4442-B9FC-5314C1EEA002}" type="presOf" srcId="{EF15386A-F4C5-4BA6-9406-7727377F519B}" destId="{399EF817-C415-450D-AC0E-227F165F24F4}" srcOrd="0" destOrd="0" presId="urn:microsoft.com/office/officeart/2005/8/layout/StepDownProcess"/>
    <dgm:cxn modelId="{2A3A6169-37B7-4FB3-8D25-96D7B4046965}" type="presParOf" srcId="{A98D539B-017D-4C64-BEFB-95BECF1ABC81}" destId="{4E6A2637-D9F1-469C-BD91-2AA90CC0EBBC}" srcOrd="0" destOrd="0" presId="urn:microsoft.com/office/officeart/2005/8/layout/StepDownProcess"/>
    <dgm:cxn modelId="{FB6D2D09-2958-4661-8D3C-39FC5E76D6AC}" type="presParOf" srcId="{4E6A2637-D9F1-469C-BD91-2AA90CC0EBBC}" destId="{4BC0062A-FFAD-4CDC-BDE1-C59B68B17106}" srcOrd="0" destOrd="0" presId="urn:microsoft.com/office/officeart/2005/8/layout/StepDownProcess"/>
    <dgm:cxn modelId="{D16D0D05-92F2-4F65-B391-34558F58AD6E}" type="presParOf" srcId="{4E6A2637-D9F1-469C-BD91-2AA90CC0EBBC}" destId="{A992E171-8B49-4526-B2BA-EEB8FFB954A0}" srcOrd="1" destOrd="0" presId="urn:microsoft.com/office/officeart/2005/8/layout/StepDownProcess"/>
    <dgm:cxn modelId="{F02603F6-08C5-4FC5-8F91-C68E32C10E1D}" type="presParOf" srcId="{4E6A2637-D9F1-469C-BD91-2AA90CC0EBBC}" destId="{4688296C-EC5B-4664-89C7-13D45A646714}" srcOrd="2" destOrd="0" presId="urn:microsoft.com/office/officeart/2005/8/layout/StepDownProcess"/>
    <dgm:cxn modelId="{4D5A72B1-96F4-441E-877F-6FEDA5B3F48C}" type="presParOf" srcId="{A98D539B-017D-4C64-BEFB-95BECF1ABC81}" destId="{0E4CFF2D-A5AD-40A4-9BD4-F0DF21FCB3DE}" srcOrd="1" destOrd="0" presId="urn:microsoft.com/office/officeart/2005/8/layout/StepDownProcess"/>
    <dgm:cxn modelId="{D7738538-0C7C-4EC8-ACC0-1AF76CEE4559}" type="presParOf" srcId="{A98D539B-017D-4C64-BEFB-95BECF1ABC81}" destId="{D5F2050C-152F-43EE-A95E-7083F7EDE319}" srcOrd="2" destOrd="0" presId="urn:microsoft.com/office/officeart/2005/8/layout/StepDownProcess"/>
    <dgm:cxn modelId="{0F875FB2-1156-481A-AEB6-C17A07D9F51E}" type="presParOf" srcId="{D5F2050C-152F-43EE-A95E-7083F7EDE319}" destId="{D14460B1-5F52-442C-8B72-7D23A56DF845}" srcOrd="0" destOrd="0" presId="urn:microsoft.com/office/officeart/2005/8/layout/StepDownProcess"/>
    <dgm:cxn modelId="{3A48D3B7-8C55-4C7C-8707-AA472A0C9FFB}" type="presParOf" srcId="{D5F2050C-152F-43EE-A95E-7083F7EDE319}" destId="{DF794311-1B84-439A-8D9D-4CE8DC35B78A}" srcOrd="1" destOrd="0" presId="urn:microsoft.com/office/officeart/2005/8/layout/StepDownProcess"/>
    <dgm:cxn modelId="{9D497DBB-FC2C-4766-B18C-637185268E3C}" type="presParOf" srcId="{D5F2050C-152F-43EE-A95E-7083F7EDE319}" destId="{30D5F807-1F71-443C-BAB0-369D59F42B82}" srcOrd="2" destOrd="0" presId="urn:microsoft.com/office/officeart/2005/8/layout/StepDownProcess"/>
    <dgm:cxn modelId="{B01306C5-AEFA-4DD6-B5A3-D408D02A6A0E}" type="presParOf" srcId="{A98D539B-017D-4C64-BEFB-95BECF1ABC81}" destId="{7AB5D637-C410-412E-8B92-199C3FF620D5}" srcOrd="3" destOrd="0" presId="urn:microsoft.com/office/officeart/2005/8/layout/StepDownProcess"/>
    <dgm:cxn modelId="{D5FADC0D-5008-48EE-A1A2-21A751AB2D42}" type="presParOf" srcId="{A98D539B-017D-4C64-BEFB-95BECF1ABC81}" destId="{E46C7985-4082-4716-9572-618CAA1D8B24}" srcOrd="4" destOrd="0" presId="urn:microsoft.com/office/officeart/2005/8/layout/StepDownProcess"/>
    <dgm:cxn modelId="{F76ED38D-502C-4BE8-81E6-73D13575E17A}" type="presParOf" srcId="{E46C7985-4082-4716-9572-618CAA1D8B24}" destId="{6F24C570-EE20-4967-9D9B-5F6986FDED8D}" srcOrd="0" destOrd="0" presId="urn:microsoft.com/office/officeart/2005/8/layout/StepDownProcess"/>
    <dgm:cxn modelId="{CA76F49B-B1BF-4623-B991-58F65A4A656B}" type="presParOf" srcId="{E46C7985-4082-4716-9572-618CAA1D8B24}" destId="{399EF817-C415-450D-AC0E-227F165F24F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0062A-FFAD-4CDC-BDE1-C59B68B17106}">
      <dsp:nvSpPr>
        <dsp:cNvPr id="0" name=""/>
        <dsp:cNvSpPr/>
      </dsp:nvSpPr>
      <dsp:spPr>
        <a:xfrm rot="5400000">
          <a:off x="418192" y="2115637"/>
          <a:ext cx="1567730" cy="1784805"/>
        </a:xfrm>
        <a:prstGeom prst="bentUpArrow">
          <a:avLst>
            <a:gd name="adj1" fmla="val 32840"/>
            <a:gd name="adj2" fmla="val 25000"/>
            <a:gd name="adj3" fmla="val 3578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2E171-8B49-4526-B2BA-EEB8FFB954A0}">
      <dsp:nvSpPr>
        <dsp:cNvPr id="0" name=""/>
        <dsp:cNvSpPr/>
      </dsp:nvSpPr>
      <dsp:spPr>
        <a:xfrm>
          <a:off x="2839" y="377776"/>
          <a:ext cx="2639135" cy="1847309"/>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accent4">
                  <a:lumMod val="60000"/>
                  <a:lumOff val="40000"/>
                </a:schemeClr>
              </a:solidFill>
            </a:rPr>
            <a:t>Presupuesto de emisiones de GEI que no superará las </a:t>
          </a:r>
          <a:r>
            <a:rPr lang="es-ES" sz="1200" b="1" u="sng" kern="1200" dirty="0">
              <a:solidFill>
                <a:schemeClr val="bg1"/>
              </a:solidFill>
            </a:rPr>
            <a:t>1.100 </a:t>
          </a:r>
          <a:r>
            <a:rPr lang="es-ES" sz="1200" kern="1200" dirty="0">
              <a:solidFill>
                <a:schemeClr val="accent4">
                  <a:lumMod val="60000"/>
                  <a:lumOff val="40000"/>
                </a:schemeClr>
              </a:solidFill>
            </a:rPr>
            <a:t>MtCO2eq, entre el 2020 y 2030</a:t>
          </a:r>
          <a:endParaRPr lang="es-CL" sz="1200" kern="1200" dirty="0">
            <a:solidFill>
              <a:schemeClr val="accent4">
                <a:lumMod val="60000"/>
                <a:lumOff val="40000"/>
              </a:schemeClr>
            </a:solidFill>
          </a:endParaRPr>
        </a:p>
      </dsp:txBody>
      <dsp:txXfrm>
        <a:off x="93033" y="467970"/>
        <a:ext cx="2458747" cy="1666921"/>
      </dsp:txXfrm>
    </dsp:sp>
    <dsp:sp modelId="{4688296C-EC5B-4664-89C7-13D45A646714}">
      <dsp:nvSpPr>
        <dsp:cNvPr id="0" name=""/>
        <dsp:cNvSpPr/>
      </dsp:nvSpPr>
      <dsp:spPr>
        <a:xfrm>
          <a:off x="2641975" y="553960"/>
          <a:ext cx="1919455" cy="149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a:solidFill>
                <a:schemeClr val="accent2">
                  <a:lumMod val="75000"/>
                </a:schemeClr>
              </a:solidFill>
            </a:rPr>
            <a:t>NDC</a:t>
          </a:r>
        </a:p>
      </dsp:txBody>
      <dsp:txXfrm>
        <a:off x="2641975" y="553960"/>
        <a:ext cx="1919455" cy="1493076"/>
      </dsp:txXfrm>
    </dsp:sp>
    <dsp:sp modelId="{D14460B1-5F52-442C-8B72-7D23A56DF845}">
      <dsp:nvSpPr>
        <dsp:cNvPr id="0" name=""/>
        <dsp:cNvSpPr/>
      </dsp:nvSpPr>
      <dsp:spPr>
        <a:xfrm rot="5400000">
          <a:off x="2606316" y="4190775"/>
          <a:ext cx="1567730" cy="1784805"/>
        </a:xfrm>
        <a:prstGeom prst="bentUpArrow">
          <a:avLst>
            <a:gd name="adj1" fmla="val 32840"/>
            <a:gd name="adj2" fmla="val 25000"/>
            <a:gd name="adj3" fmla="val 3578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794311-1B84-439A-8D9D-4CE8DC35B78A}">
      <dsp:nvSpPr>
        <dsp:cNvPr id="0" name=""/>
        <dsp:cNvSpPr/>
      </dsp:nvSpPr>
      <dsp:spPr>
        <a:xfrm>
          <a:off x="2190963" y="2452914"/>
          <a:ext cx="2639135" cy="1847309"/>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1" kern="1200" dirty="0">
              <a:solidFill>
                <a:schemeClr val="accent4">
                  <a:lumMod val="60000"/>
                  <a:lumOff val="40000"/>
                </a:schemeClr>
              </a:solidFill>
            </a:rPr>
            <a:t>Objetivo 1: </a:t>
          </a:r>
          <a:r>
            <a:rPr lang="es-ES" sz="1200" kern="1200" dirty="0">
              <a:solidFill>
                <a:schemeClr val="accent4">
                  <a:lumMod val="60000"/>
                  <a:lumOff val="40000"/>
                </a:schemeClr>
              </a:solidFill>
            </a:rPr>
            <a:t>Alcanzar una matriz energética baja en carbono al 2050</a:t>
          </a:r>
        </a:p>
        <a:p>
          <a:pPr marL="0" lvl="0" indent="0" algn="l" defTabSz="533400">
            <a:lnSpc>
              <a:spcPct val="90000"/>
            </a:lnSpc>
            <a:spcBef>
              <a:spcPct val="0"/>
            </a:spcBef>
            <a:spcAft>
              <a:spcPct val="35000"/>
            </a:spcAft>
            <a:buNone/>
          </a:pPr>
          <a:endParaRPr lang="es-ES" sz="1200" kern="1200" dirty="0">
            <a:solidFill>
              <a:schemeClr val="accent4">
                <a:lumMod val="60000"/>
                <a:lumOff val="40000"/>
              </a:schemeClr>
            </a:solidFill>
          </a:endParaRPr>
        </a:p>
        <a:p>
          <a:pPr marL="0" lvl="0" indent="0" algn="l" defTabSz="533400">
            <a:lnSpc>
              <a:spcPct val="90000"/>
            </a:lnSpc>
            <a:spcBef>
              <a:spcPct val="0"/>
            </a:spcBef>
            <a:spcAft>
              <a:spcPct val="35000"/>
            </a:spcAft>
            <a:buNone/>
          </a:pPr>
          <a:r>
            <a:rPr lang="es-ES" sz="1200" b="1" kern="1200" dirty="0">
              <a:solidFill>
                <a:schemeClr val="accent4">
                  <a:lumMod val="60000"/>
                  <a:lumOff val="40000"/>
                </a:schemeClr>
              </a:solidFill>
            </a:rPr>
            <a:t>Meta 1.1:</a:t>
          </a:r>
          <a:r>
            <a:rPr lang="es-ES" sz="1200" kern="1200" dirty="0">
              <a:solidFill>
                <a:schemeClr val="accent4">
                  <a:lumMod val="60000"/>
                  <a:lumOff val="40000"/>
                </a:schemeClr>
              </a:solidFill>
            </a:rPr>
            <a:t> Retiro y/o reconversión del 50% de las unidades generadoras termoeléctricas a carbón al 2025 y retiro total y/o reconversión antes del 2040.</a:t>
          </a:r>
          <a:endParaRPr lang="es-CL" sz="1200" kern="1200" dirty="0">
            <a:solidFill>
              <a:schemeClr val="accent4">
                <a:lumMod val="60000"/>
                <a:lumOff val="40000"/>
              </a:schemeClr>
            </a:solidFill>
          </a:endParaRPr>
        </a:p>
      </dsp:txBody>
      <dsp:txXfrm>
        <a:off x="2281157" y="2543108"/>
        <a:ext cx="2458747" cy="1666921"/>
      </dsp:txXfrm>
    </dsp:sp>
    <dsp:sp modelId="{30D5F807-1F71-443C-BAB0-369D59F42B82}">
      <dsp:nvSpPr>
        <dsp:cNvPr id="0" name=""/>
        <dsp:cNvSpPr/>
      </dsp:nvSpPr>
      <dsp:spPr>
        <a:xfrm>
          <a:off x="4830098" y="2629097"/>
          <a:ext cx="1919455" cy="149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a:solidFill>
                <a:schemeClr val="accent2">
                  <a:lumMod val="75000"/>
                </a:schemeClr>
              </a:solidFill>
            </a:rPr>
            <a:t>ECLP</a:t>
          </a:r>
        </a:p>
      </dsp:txBody>
      <dsp:txXfrm>
        <a:off x="4830098" y="2629097"/>
        <a:ext cx="1919455" cy="1493076"/>
      </dsp:txXfrm>
    </dsp:sp>
    <dsp:sp modelId="{6F24C570-EE20-4967-9D9B-5F6986FDED8D}">
      <dsp:nvSpPr>
        <dsp:cNvPr id="0" name=""/>
        <dsp:cNvSpPr/>
      </dsp:nvSpPr>
      <dsp:spPr>
        <a:xfrm>
          <a:off x="4344989" y="4510854"/>
          <a:ext cx="2639135" cy="1847309"/>
        </a:xfrm>
        <a:prstGeom prst="roundRect">
          <a:avLst>
            <a:gd name="adj" fmla="val 1667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L" sz="1200" kern="1200" dirty="0">
              <a:solidFill>
                <a:schemeClr val="accent4">
                  <a:lumMod val="60000"/>
                  <a:lumOff val="40000"/>
                </a:schemeClr>
              </a:solidFill>
            </a:rPr>
            <a:t>Ley cierre de termoeléctricas</a:t>
          </a:r>
        </a:p>
      </dsp:txBody>
      <dsp:txXfrm>
        <a:off x="4435183" y="4601048"/>
        <a:ext cx="2458747" cy="1666921"/>
      </dsp:txXfrm>
    </dsp:sp>
    <dsp:sp modelId="{399EF817-C415-450D-AC0E-227F165F24F4}">
      <dsp:nvSpPr>
        <dsp:cNvPr id="0" name=""/>
        <dsp:cNvSpPr/>
      </dsp:nvSpPr>
      <dsp:spPr>
        <a:xfrm>
          <a:off x="7018222" y="4704235"/>
          <a:ext cx="1919455" cy="1493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CL" sz="2400" kern="1200" dirty="0">
              <a:solidFill>
                <a:schemeClr val="accent2">
                  <a:lumMod val="75000"/>
                </a:schemeClr>
              </a:solidFill>
            </a:rPr>
            <a:t>Plan sectorial de mitigación sector energía</a:t>
          </a:r>
        </a:p>
      </dsp:txBody>
      <dsp:txXfrm>
        <a:off x="7018222" y="4704235"/>
        <a:ext cx="1919455" cy="149307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2DE4C-A31D-4A54-98A8-73A28099144C}" type="datetimeFigureOut">
              <a:rPr lang="es-CL" smtClean="0"/>
              <a:t>22-11-2021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18179-E9F7-46B1-AF20-920C68AB87E6}" type="slidenum">
              <a:rPr lang="es-CL" smtClean="0"/>
              <a:t>‹Nº›</a:t>
            </a:fld>
            <a:endParaRPr lang="es-CL"/>
          </a:p>
        </p:txBody>
      </p:sp>
    </p:spTree>
    <p:extLst>
      <p:ext uri="{BB962C8B-B14F-4D97-AF65-F5344CB8AC3E}">
        <p14:creationId xmlns:p14="http://schemas.microsoft.com/office/powerpoint/2010/main" val="107054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97511-E72D-45FB-AEDD-3726CB8E59C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40CF10F0-8BC2-42F4-911C-81ED806E0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a:extLst>
              <a:ext uri="{FF2B5EF4-FFF2-40B4-BE49-F238E27FC236}">
                <a16:creationId xmlns:a16="http://schemas.microsoft.com/office/drawing/2014/main" id="{B8E17CC7-BFBA-49C9-A356-96010A24E73E}"/>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1B0687E7-63FB-48B4-85A9-4CA42D38D3C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94BF3FF-AB79-4B9E-A1F5-1D335C4BAFE1}"/>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67178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F2A9-E5E8-4FAE-9D2E-F8C827780F4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021A887-A2CD-4B4D-B584-DB508ABCB8E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E005F5D-E840-4834-ADA0-E7E053AC1CC6}"/>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AB4748F8-B825-48D4-82A5-E6423FEEE01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AFEEEAB-B914-425A-8583-493D859C7104}"/>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24348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676F8D-295E-4B99-BA63-AD4D588957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41390E5-E2EC-4F70-8618-621F3764AC5D}"/>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38FC31E-07C8-43DC-B17A-24B9C6176C37}"/>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F8384144-6482-43B2-9D46-8FF8018EEC7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BE998D-AF84-48AF-B27B-E3911B9B54AA}"/>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323843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05494-4E66-4FCC-8741-9637685C040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E7D033A-A416-47B9-BC4C-6A1DE9BD358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CB2E87-A8A5-4131-A305-2C7353ED945D}"/>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1641D91B-4E3D-44B4-BB9E-72E5CBF60D8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75365CF-F467-4072-8923-E063627F2A07}"/>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318140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4CFD04-97D2-4710-A0C5-52D46E6BAD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E407020-2A2A-4860-9A30-48767B406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6E8B83DC-A0AA-4C36-80AC-7A0787FAE9ED}"/>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CB3D4DFB-5ADB-4F4F-A3A4-1F322CDD97F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474AC47-5814-4F45-818E-5734765F7E25}"/>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43248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E1D0EC-13E8-4645-A11B-51BAF03A73A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F0FD775-E85D-404C-809E-8BA78418671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ED514F66-6253-4246-A579-4AD99292C07E}"/>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A027604-0B04-4F86-8DC9-F0BDFC48863B}"/>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6" name="Marcador de pie de página 5">
            <a:extLst>
              <a:ext uri="{FF2B5EF4-FFF2-40B4-BE49-F238E27FC236}">
                <a16:creationId xmlns:a16="http://schemas.microsoft.com/office/drawing/2014/main" id="{8555DF18-D4D2-4589-A711-A0747480C38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48DB016-BA79-4389-BE15-58B4DEC22312}"/>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153742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BF79EE-5445-4493-B7C7-34D4CE865FE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6B8E5A5-5CB3-48BB-9E9E-E4530D38EB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02061D1E-EA49-461A-8316-6EEC6731798B}"/>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253B557-AEAC-41C7-B18B-1A77AFF6E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1D0225BB-0028-4AB1-859F-7A7F07ADF48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B828265-64F0-4632-BC66-8B269A19F0A2}"/>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8" name="Marcador de pie de página 7">
            <a:extLst>
              <a:ext uri="{FF2B5EF4-FFF2-40B4-BE49-F238E27FC236}">
                <a16:creationId xmlns:a16="http://schemas.microsoft.com/office/drawing/2014/main" id="{4A36716C-14B6-411F-9F44-169B287A5A6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7115A58-00E5-4C19-BFFD-DA44C6542A2B}"/>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2975938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138CE-668F-4303-9B20-76263F45423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D5EF132-D6A1-47CA-AAB3-E4F063953233}"/>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4" name="Marcador de pie de página 3">
            <a:extLst>
              <a:ext uri="{FF2B5EF4-FFF2-40B4-BE49-F238E27FC236}">
                <a16:creationId xmlns:a16="http://schemas.microsoft.com/office/drawing/2014/main" id="{19D6B201-93F2-4209-A23A-A0358B86C2B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CDB8D38-C7DB-4F8B-8088-338224F36A3D}"/>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106347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D04F44-7EED-4AB4-962C-CB97920AAA89}"/>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3" name="Marcador de pie de página 2">
            <a:extLst>
              <a:ext uri="{FF2B5EF4-FFF2-40B4-BE49-F238E27FC236}">
                <a16:creationId xmlns:a16="http://schemas.microsoft.com/office/drawing/2014/main" id="{96330A1E-1B11-40C2-A3D1-399DE3E47F5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180221B-0DFB-4361-87BF-9E750DE98ABA}"/>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44769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576237-CEA3-4EBF-88F2-50B72DCC9FC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3F9C9B4-3BA3-40BF-9B75-C60C6D75A7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0B99A5B8-CD2E-4950-A5C8-27AA16D6B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7EB5256-2D0F-4911-8607-68A7DCBFE54B}"/>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6" name="Marcador de pie de página 5">
            <a:extLst>
              <a:ext uri="{FF2B5EF4-FFF2-40B4-BE49-F238E27FC236}">
                <a16:creationId xmlns:a16="http://schemas.microsoft.com/office/drawing/2014/main" id="{B02649BB-85F1-43AC-BCAD-DE14145AA52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886A779-7C9D-4496-9BC1-BF85714372F8}"/>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48464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C33A66-B166-4359-9F3A-179E982642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63416CBF-64A2-424C-BCFE-B22A79C17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L"/>
          </a:p>
        </p:txBody>
      </p:sp>
      <p:sp>
        <p:nvSpPr>
          <p:cNvPr id="4" name="Marcador de texto 3">
            <a:extLst>
              <a:ext uri="{FF2B5EF4-FFF2-40B4-BE49-F238E27FC236}">
                <a16:creationId xmlns:a16="http://schemas.microsoft.com/office/drawing/2014/main" id="{691EEB9F-A263-42B4-BDBF-92401C8C1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74AD27B-0DE6-4AEA-B628-C6F676DA98A3}"/>
              </a:ext>
            </a:extLst>
          </p:cNvPr>
          <p:cNvSpPr>
            <a:spLocks noGrp="1"/>
          </p:cNvSpPr>
          <p:nvPr>
            <p:ph type="dt" sz="half" idx="10"/>
          </p:nvPr>
        </p:nvSpPr>
        <p:spPr/>
        <p:txBody>
          <a:bodyPr/>
          <a:lstStyle/>
          <a:p>
            <a:fld id="{982C853E-8EB2-4DD3-89C3-CF60D4B1B47C}" type="datetimeFigureOut">
              <a:rPr lang="es-CL" smtClean="0"/>
              <a:t>22-11-2021</a:t>
            </a:fld>
            <a:endParaRPr lang="es-CL"/>
          </a:p>
        </p:txBody>
      </p:sp>
      <p:sp>
        <p:nvSpPr>
          <p:cNvPr id="6" name="Marcador de pie de página 5">
            <a:extLst>
              <a:ext uri="{FF2B5EF4-FFF2-40B4-BE49-F238E27FC236}">
                <a16:creationId xmlns:a16="http://schemas.microsoft.com/office/drawing/2014/main" id="{3D49E66D-DCAA-45EF-9D45-C8D62D153A7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C200E5E-80B0-427B-9AAE-3EE9886A2DBB}"/>
              </a:ext>
            </a:extLst>
          </p:cNvPr>
          <p:cNvSpPr>
            <a:spLocks noGrp="1"/>
          </p:cNvSpPr>
          <p:nvPr>
            <p:ph type="sldNum" sz="quarter" idx="12"/>
          </p:nvPr>
        </p:nvSpPr>
        <p:spPr/>
        <p:txBody>
          <a:bodyPr/>
          <a:lstStyle/>
          <a:p>
            <a:fld id="{46F38E54-1605-4806-A4FC-D89E85B0AAC9}" type="slidenum">
              <a:rPr lang="es-CL" smtClean="0"/>
              <a:t>‹Nº›</a:t>
            </a:fld>
            <a:endParaRPr lang="es-CL"/>
          </a:p>
        </p:txBody>
      </p:sp>
    </p:spTree>
    <p:extLst>
      <p:ext uri="{BB962C8B-B14F-4D97-AF65-F5344CB8AC3E}">
        <p14:creationId xmlns:p14="http://schemas.microsoft.com/office/powerpoint/2010/main" val="3067469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ED2C2A-23D5-4492-8C3F-AA97A1BF8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193A8CD-CC98-4950-AC8E-F4000E03C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00F558F-5535-4583-89B0-F088B7CA6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C853E-8EB2-4DD3-89C3-CF60D4B1B47C}" type="datetimeFigureOut">
              <a:rPr lang="es-CL" smtClean="0"/>
              <a:t>22-11-2021</a:t>
            </a:fld>
            <a:endParaRPr lang="es-CL"/>
          </a:p>
        </p:txBody>
      </p:sp>
      <p:sp>
        <p:nvSpPr>
          <p:cNvPr id="5" name="Marcador de pie de página 4">
            <a:extLst>
              <a:ext uri="{FF2B5EF4-FFF2-40B4-BE49-F238E27FC236}">
                <a16:creationId xmlns:a16="http://schemas.microsoft.com/office/drawing/2014/main" id="{E8C4EC8E-BBD2-4757-BC22-F736B09B0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F2017A53-CC9C-4FD2-A0B8-434880BCD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38E54-1605-4806-A4FC-D89E85B0AAC9}" type="slidenum">
              <a:rPr lang="es-CL" smtClean="0"/>
              <a:t>‹Nº›</a:t>
            </a:fld>
            <a:endParaRPr lang="es-CL"/>
          </a:p>
        </p:txBody>
      </p:sp>
    </p:spTree>
    <p:extLst>
      <p:ext uri="{BB962C8B-B14F-4D97-AF65-F5344CB8AC3E}">
        <p14:creationId xmlns:p14="http://schemas.microsoft.com/office/powerpoint/2010/main" val="3829700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6B2EB-C2C8-46F5-826C-E16397E1B3F1}"/>
              </a:ext>
            </a:extLst>
          </p:cNvPr>
          <p:cNvSpPr>
            <a:spLocks noGrp="1"/>
          </p:cNvSpPr>
          <p:nvPr>
            <p:ph type="ctrTitle"/>
          </p:nvPr>
        </p:nvSpPr>
        <p:spPr>
          <a:xfrm>
            <a:off x="1640732" y="2355487"/>
            <a:ext cx="9144000" cy="2387600"/>
          </a:xfrm>
        </p:spPr>
        <p:txBody>
          <a:bodyPr>
            <a:noAutofit/>
          </a:bodyPr>
          <a:lstStyle/>
          <a:p>
            <a:r>
              <a:rPr lang="es-CL" sz="3700" b="1" dirty="0"/>
              <a:t>Programa de fortalecimiento institucional y de generación de capacidades a nivel subnacional en el contexto de la elaboración de la Estrategia climática de desarrollo resiliente y bajo en emisiones al 2050</a:t>
            </a:r>
          </a:p>
        </p:txBody>
      </p:sp>
      <p:pic>
        <p:nvPicPr>
          <p:cNvPr id="1026" name="Picture 2" descr="Imagen que contiene Interfaz de usuario gráfica&#10;&#10;Descripción generada automáticamente">
            <a:extLst>
              <a:ext uri="{FF2B5EF4-FFF2-40B4-BE49-F238E27FC236}">
                <a16:creationId xmlns:a16="http://schemas.microsoft.com/office/drawing/2014/main" id="{14399A4F-A70F-4236-B692-B4EFFB083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4733923"/>
            <a:ext cx="315277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0D448F5-6280-48DB-ABB1-105E858DF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085188"/>
            <a:ext cx="37338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BDEDAC9-ACD7-4F62-BC8C-768E12B3A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570" y="5332838"/>
            <a:ext cx="260032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FD9A08D-5F61-4F6F-91F8-711446AB0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344" y="275332"/>
            <a:ext cx="1738851" cy="15732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B2625C1-191E-48C7-8987-186EA348CD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373" y="161646"/>
            <a:ext cx="2047307" cy="184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5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AF321DA-D059-4DD9-80F8-9B66CD126D8B}"/>
              </a:ext>
            </a:extLst>
          </p:cNvPr>
          <p:cNvSpPr/>
          <p:nvPr/>
        </p:nvSpPr>
        <p:spPr>
          <a:xfrm>
            <a:off x="0" y="901613"/>
            <a:ext cx="12192000" cy="5956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Rectángulo 5">
            <a:extLst>
              <a:ext uri="{FF2B5EF4-FFF2-40B4-BE49-F238E27FC236}">
                <a16:creationId xmlns:a16="http://schemas.microsoft.com/office/drawing/2014/main" id="{38979AED-5777-4C23-8813-8E2BBD82217C}"/>
              </a:ext>
            </a:extLst>
          </p:cNvPr>
          <p:cNvSpPr/>
          <p:nvPr/>
        </p:nvSpPr>
        <p:spPr>
          <a:xfrm>
            <a:off x="0" y="0"/>
            <a:ext cx="12192000" cy="901613"/>
          </a:xfrm>
          <a:prstGeom prst="rect">
            <a:avLst/>
          </a:prstGeom>
          <a:solidFill>
            <a:srgbClr val="E5E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descr="Imagen en blanco y negro&#10;&#10;Descripción generada automáticamente con confianza media">
            <a:extLst>
              <a:ext uri="{FF2B5EF4-FFF2-40B4-BE49-F238E27FC236}">
                <a16:creationId xmlns:a16="http://schemas.microsoft.com/office/drawing/2014/main" id="{0E431F80-C9FD-46D3-82CE-4612104F002B}"/>
              </a:ext>
            </a:extLst>
          </p:cNvPr>
          <p:cNvPicPr>
            <a:picLocks noChangeAspect="1"/>
          </p:cNvPicPr>
          <p:nvPr/>
        </p:nvPicPr>
        <p:blipFill rotWithShape="1">
          <a:blip r:embed="rId2">
            <a:extLst>
              <a:ext uri="{28A0092B-C50C-407E-A947-70E740481C1C}">
                <a14:useLocalDpi xmlns:a14="http://schemas.microsoft.com/office/drawing/2010/main" val="0"/>
              </a:ext>
            </a:extLst>
          </a:blip>
          <a:srcRect t="20036" b="60928"/>
          <a:stretch/>
        </p:blipFill>
        <p:spPr>
          <a:xfrm>
            <a:off x="6427686" y="0"/>
            <a:ext cx="5581328" cy="901613"/>
          </a:xfrm>
          <a:prstGeom prst="rect">
            <a:avLst/>
          </a:prstGeom>
        </p:spPr>
      </p:pic>
      <p:sp>
        <p:nvSpPr>
          <p:cNvPr id="2" name="Título 1">
            <a:extLst>
              <a:ext uri="{FF2B5EF4-FFF2-40B4-BE49-F238E27FC236}">
                <a16:creationId xmlns:a16="http://schemas.microsoft.com/office/drawing/2014/main" id="{B1CBF1EA-BE69-4CC4-8D83-1552F7054571}"/>
              </a:ext>
            </a:extLst>
          </p:cNvPr>
          <p:cNvSpPr>
            <a:spLocks noGrp="1"/>
          </p:cNvSpPr>
          <p:nvPr>
            <p:ph type="title"/>
          </p:nvPr>
        </p:nvSpPr>
        <p:spPr>
          <a:xfrm>
            <a:off x="401973" y="-336213"/>
            <a:ext cx="11790027" cy="1461651"/>
          </a:xfrm>
        </p:spPr>
        <p:txBody>
          <a:bodyPr>
            <a:normAutofit/>
          </a:bodyPr>
          <a:lstStyle/>
          <a:p>
            <a:pPr marL="0" indent="0" algn="ctr">
              <a:spcAft>
                <a:spcPts val="1200"/>
              </a:spcAft>
              <a:buNone/>
            </a:pPr>
            <a:r>
              <a:rPr lang="es-ES" sz="2000" b="1" dirty="0">
                <a:solidFill>
                  <a:schemeClr val="accent1">
                    <a:lumMod val="50000"/>
                  </a:schemeClr>
                </a:solidFill>
                <a:effectLst/>
              </a:rPr>
              <a:t>Pregunta </a:t>
            </a:r>
            <a:r>
              <a:rPr lang="es-CL" sz="2000" b="1" dirty="0">
                <a:solidFill>
                  <a:schemeClr val="accent1">
                    <a:lumMod val="50000"/>
                  </a:schemeClr>
                </a:solidFill>
                <a:effectLst/>
              </a:rPr>
              <a:t>2</a:t>
            </a:r>
            <a:r>
              <a:rPr lang="es-ES" sz="2000" b="1" dirty="0">
                <a:solidFill>
                  <a:schemeClr val="accent1">
                    <a:lumMod val="50000"/>
                  </a:schemeClr>
                </a:solidFill>
                <a:effectLst/>
              </a:rPr>
              <a:t>. La ECLP considera que cada región debe contar con capacidades específicas para diseñar los PARCC. </a:t>
            </a:r>
            <a:br>
              <a:rPr lang="es-ES" sz="2000" b="1" dirty="0">
                <a:solidFill>
                  <a:schemeClr val="accent1">
                    <a:lumMod val="50000"/>
                  </a:schemeClr>
                </a:solidFill>
                <a:effectLst/>
              </a:rPr>
            </a:br>
            <a:r>
              <a:rPr lang="es-ES" sz="2000" b="1" dirty="0">
                <a:solidFill>
                  <a:schemeClr val="accent1">
                    <a:lumMod val="50000"/>
                  </a:schemeClr>
                </a:solidFill>
                <a:effectLst/>
              </a:rPr>
              <a:t>¿Cómo evalúa el nivel de capacidades de su institución para desarrollar las siguientes tareas?</a:t>
            </a:r>
            <a:endParaRPr lang="es-CL" sz="2000" dirty="0">
              <a:solidFill>
                <a:schemeClr val="accent1">
                  <a:lumMod val="50000"/>
                </a:schemeClr>
              </a:solidFill>
              <a:effectLst/>
            </a:endParaRPr>
          </a:p>
        </p:txBody>
      </p:sp>
      <p:pic>
        <p:nvPicPr>
          <p:cNvPr id="12" name="Imagen 11">
            <a:extLst>
              <a:ext uri="{FF2B5EF4-FFF2-40B4-BE49-F238E27FC236}">
                <a16:creationId xmlns:a16="http://schemas.microsoft.com/office/drawing/2014/main" id="{5D762E07-6555-4997-BFE8-BD23F7B1A1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64964" y="1643780"/>
            <a:ext cx="2372074" cy="2372074"/>
          </a:xfrm>
          <a:prstGeom prst="rect">
            <a:avLst/>
          </a:prstGeom>
        </p:spPr>
      </p:pic>
      <p:pic>
        <p:nvPicPr>
          <p:cNvPr id="13" name="Imagen 12" descr="Patrón de fondo&#10;&#10;Descripción generada automáticamente">
            <a:extLst>
              <a:ext uri="{FF2B5EF4-FFF2-40B4-BE49-F238E27FC236}">
                <a16:creationId xmlns:a16="http://schemas.microsoft.com/office/drawing/2014/main" id="{466F601E-8833-4946-BF2C-8D4966620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9758" y="4159826"/>
            <a:ext cx="2372074" cy="2372074"/>
          </a:xfrm>
          <a:prstGeom prst="rect">
            <a:avLst/>
          </a:prstGeom>
        </p:spPr>
      </p:pic>
      <p:pic>
        <p:nvPicPr>
          <p:cNvPr id="16" name="Imagen 15" descr="Patrón de fondo&#10;&#10;Descripción generada automáticamente">
            <a:extLst>
              <a:ext uri="{FF2B5EF4-FFF2-40B4-BE49-F238E27FC236}">
                <a16:creationId xmlns:a16="http://schemas.microsoft.com/office/drawing/2014/main" id="{75BB8B22-343E-4D40-AD87-3C587C7010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758" y="1723690"/>
            <a:ext cx="2372074" cy="2372074"/>
          </a:xfrm>
          <a:prstGeom prst="rect">
            <a:avLst/>
          </a:prstGeom>
        </p:spPr>
      </p:pic>
      <p:pic>
        <p:nvPicPr>
          <p:cNvPr id="19" name="Imagen 18" descr="Gráfico, Patrón de fondo&#10;&#10;Descripción generada automáticamente">
            <a:extLst>
              <a:ext uri="{FF2B5EF4-FFF2-40B4-BE49-F238E27FC236}">
                <a16:creationId xmlns:a16="http://schemas.microsoft.com/office/drawing/2014/main" id="{011D8E19-E9A5-4496-885F-6902E4AE6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4964" y="4095764"/>
            <a:ext cx="2372074" cy="2372074"/>
          </a:xfrm>
          <a:prstGeom prst="rect">
            <a:avLst/>
          </a:prstGeom>
        </p:spPr>
      </p:pic>
      <p:sp>
        <p:nvSpPr>
          <p:cNvPr id="3" name="Elipse 2">
            <a:extLst>
              <a:ext uri="{FF2B5EF4-FFF2-40B4-BE49-F238E27FC236}">
                <a16:creationId xmlns:a16="http://schemas.microsoft.com/office/drawing/2014/main" id="{177F46DA-EEA8-41B1-8376-9DE4FB3738B7}"/>
              </a:ext>
            </a:extLst>
          </p:cNvPr>
          <p:cNvSpPr/>
          <p:nvPr/>
        </p:nvSpPr>
        <p:spPr>
          <a:xfrm>
            <a:off x="4404220" y="2846949"/>
            <a:ext cx="2575420" cy="2575420"/>
          </a:xfrm>
          <a:prstGeom prst="ellipse">
            <a:avLst/>
          </a:prstGeom>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L"/>
          </a:p>
        </p:txBody>
      </p:sp>
      <p:sp>
        <p:nvSpPr>
          <p:cNvPr id="4" name="CuadroTexto 3">
            <a:extLst>
              <a:ext uri="{FF2B5EF4-FFF2-40B4-BE49-F238E27FC236}">
                <a16:creationId xmlns:a16="http://schemas.microsoft.com/office/drawing/2014/main" id="{644952BA-F52E-470E-9557-4DD71567F58B}"/>
              </a:ext>
            </a:extLst>
          </p:cNvPr>
          <p:cNvSpPr txBox="1"/>
          <p:nvPr/>
        </p:nvSpPr>
        <p:spPr>
          <a:xfrm>
            <a:off x="4882392" y="2574776"/>
            <a:ext cx="1619075" cy="3170099"/>
          </a:xfrm>
          <a:prstGeom prst="rect">
            <a:avLst/>
          </a:prstGeom>
          <a:noFill/>
        </p:spPr>
        <p:txBody>
          <a:bodyPr wrap="square" rtlCol="0">
            <a:spAutoFit/>
          </a:bodyPr>
          <a:lstStyle/>
          <a:p>
            <a:pPr algn="ctr"/>
            <a:r>
              <a:rPr lang="es-CL" sz="20000" dirty="0">
                <a:solidFill>
                  <a:srgbClr val="99D5E2"/>
                </a:solidFill>
              </a:rPr>
              <a:t>?</a:t>
            </a:r>
          </a:p>
        </p:txBody>
      </p:sp>
    </p:spTree>
    <p:extLst>
      <p:ext uri="{BB962C8B-B14F-4D97-AF65-F5344CB8AC3E}">
        <p14:creationId xmlns:p14="http://schemas.microsoft.com/office/powerpoint/2010/main" val="139934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40.png">
            <a:extLst>
              <a:ext uri="{FF2B5EF4-FFF2-40B4-BE49-F238E27FC236}">
                <a16:creationId xmlns:a16="http://schemas.microsoft.com/office/drawing/2014/main" id="{E217FD48-FFC4-4861-81D2-5CCA9CCDD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70" t="13071" r="1608" b="18954"/>
          <a:stretch>
            <a:fillRect/>
          </a:stretch>
        </p:blipFill>
        <p:spPr bwMode="auto">
          <a:xfrm>
            <a:off x="5286208" y="1204438"/>
            <a:ext cx="2523454" cy="169802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A31A4597-56BF-4B66-9FC1-33BF976C6736}"/>
              </a:ext>
            </a:extLst>
          </p:cNvPr>
          <p:cNvSpPr txBox="1"/>
          <p:nvPr/>
        </p:nvSpPr>
        <p:spPr>
          <a:xfrm>
            <a:off x="4093478" y="6457011"/>
            <a:ext cx="6094602" cy="3416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800" b="0" i="0" u="none" strike="noStrike" cap="none" normalizeH="0" baseline="0" dirty="0">
                <a:ln>
                  <a:noFill/>
                </a:ln>
                <a:effectLst/>
              </a:rPr>
              <a:t>Fuente: elaboración propia. </a:t>
            </a:r>
            <a:endParaRPr kumimoji="0" lang="es-CL" altLang="es-CL" sz="1800" b="0" i="0" u="none" strike="noStrike" cap="none" normalizeH="0" baseline="0" dirty="0">
              <a:ln>
                <a:noFill/>
              </a:ln>
              <a:effectLst/>
            </a:endParaRPr>
          </a:p>
        </p:txBody>
      </p:sp>
      <p:sp>
        <p:nvSpPr>
          <p:cNvPr id="11" name="CuadroTexto 10">
            <a:extLst>
              <a:ext uri="{FF2B5EF4-FFF2-40B4-BE49-F238E27FC236}">
                <a16:creationId xmlns:a16="http://schemas.microsoft.com/office/drawing/2014/main" id="{9655E2DB-249B-4FEF-A4F2-C7C2A4B75030}"/>
              </a:ext>
            </a:extLst>
          </p:cNvPr>
          <p:cNvSpPr txBox="1"/>
          <p:nvPr/>
        </p:nvSpPr>
        <p:spPr>
          <a:xfrm>
            <a:off x="5020475" y="165410"/>
            <a:ext cx="2627851" cy="861774"/>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3</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sobre capacidad de la institución para comprender las emisiones de gases de efecto invernadero regionales y sus fuentes emisoras para proponer medidas de mitigación.</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pic>
        <p:nvPicPr>
          <p:cNvPr id="12" name="image22.png">
            <a:extLst>
              <a:ext uri="{FF2B5EF4-FFF2-40B4-BE49-F238E27FC236}">
                <a16:creationId xmlns:a16="http://schemas.microsoft.com/office/drawing/2014/main" id="{992C041D-FD4B-4C68-8BC6-04B0E2AA9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85" t="17804" r="1949" b="23145"/>
          <a:stretch>
            <a:fillRect/>
          </a:stretch>
        </p:blipFill>
        <p:spPr bwMode="auto">
          <a:xfrm>
            <a:off x="8628821" y="1225352"/>
            <a:ext cx="2692213" cy="163338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22B2320B-FF7D-44B0-82B5-DDA1CCD2AEF4}"/>
              </a:ext>
            </a:extLst>
          </p:cNvPr>
          <p:cNvSpPr>
            <a:spLocks noChangeArrowheads="1"/>
          </p:cNvSpPr>
          <p:nvPr/>
        </p:nvSpPr>
        <p:spPr bwMode="auto">
          <a:xfrm>
            <a:off x="8239773" y="37917"/>
            <a:ext cx="3275202"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4</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sobre capacidad de la institución para integrar criterios de adaptación y mitigación del cambio climático en instrumentos de política pública en la región.</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b="0" i="0" u="none" strike="noStrike" cap="none" normalizeH="0" baseline="0" dirty="0">
              <a:ln>
                <a:noFill/>
              </a:ln>
              <a:effectLst/>
              <a:latin typeface="+mj-lt"/>
              <a:ea typeface="+mj-ea"/>
              <a:cs typeface="+mj-cs"/>
            </a:endParaRPr>
          </a:p>
        </p:txBody>
      </p:sp>
      <p:pic>
        <p:nvPicPr>
          <p:cNvPr id="15" name="image20.png">
            <a:extLst>
              <a:ext uri="{FF2B5EF4-FFF2-40B4-BE49-F238E27FC236}">
                <a16:creationId xmlns:a16="http://schemas.microsoft.com/office/drawing/2014/main" id="{273972FF-2D17-48FE-B5AD-0A07048B2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18" t="8301" r="2339" b="15094"/>
          <a:stretch>
            <a:fillRect/>
          </a:stretch>
        </p:blipFill>
        <p:spPr bwMode="auto">
          <a:xfrm>
            <a:off x="1859445" y="4162123"/>
            <a:ext cx="2523454" cy="153516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7C23A56A-C85A-423B-8103-74E96C667D7B}"/>
              </a:ext>
            </a:extLst>
          </p:cNvPr>
          <p:cNvSpPr>
            <a:spLocks noChangeArrowheads="1"/>
          </p:cNvSpPr>
          <p:nvPr/>
        </p:nvSpPr>
        <p:spPr bwMode="auto">
          <a:xfrm>
            <a:off x="1398239" y="2531130"/>
            <a:ext cx="2802499" cy="16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6</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sobre capacidad de la institución para fomentar mecanismos de participación entre actores sectoriales y territoriales en la región.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1500" b="0" i="0" u="none" strike="noStrike" cap="none" normalizeH="0" baseline="0" dirty="0">
              <a:ln>
                <a:noFill/>
              </a:ln>
              <a:effectLst/>
              <a:latin typeface="+mj-lt"/>
              <a:ea typeface="+mj-ea"/>
              <a:cs typeface="+mj-cs"/>
            </a:endParaRPr>
          </a:p>
        </p:txBody>
      </p:sp>
      <p:pic>
        <p:nvPicPr>
          <p:cNvPr id="17" name="image25.png">
            <a:extLst>
              <a:ext uri="{FF2B5EF4-FFF2-40B4-BE49-F238E27FC236}">
                <a16:creationId xmlns:a16="http://schemas.microsoft.com/office/drawing/2014/main" id="{43425769-D5B6-4D97-99D0-1F49B28FEF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4459"/>
          <a:stretch/>
        </p:blipFill>
        <p:spPr bwMode="auto">
          <a:xfrm>
            <a:off x="5465365" y="4131330"/>
            <a:ext cx="2692213" cy="196866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8" name="Rectangle 2">
            <a:extLst>
              <a:ext uri="{FF2B5EF4-FFF2-40B4-BE49-F238E27FC236}">
                <a16:creationId xmlns:a16="http://schemas.microsoft.com/office/drawing/2014/main" id="{7D3EE12F-D79F-44FE-9FD6-848E86063102}"/>
              </a:ext>
            </a:extLst>
          </p:cNvPr>
          <p:cNvSpPr>
            <a:spLocks noChangeArrowheads="1"/>
          </p:cNvSpPr>
          <p:nvPr/>
        </p:nvSpPr>
        <p:spPr bwMode="auto">
          <a:xfrm>
            <a:off x="5465365" y="3033593"/>
            <a:ext cx="2344297"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7</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sobre capacidad de la institución para identificar mecanismos y medios de implementación de financiamiento en la región.</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2400" b="0" i="0" u="none" strike="noStrike" cap="none" normalizeH="0" baseline="0" dirty="0">
              <a:ln>
                <a:noFill/>
              </a:ln>
              <a:effectLst/>
              <a:latin typeface="+mj-lt"/>
              <a:ea typeface="+mj-ea"/>
              <a:cs typeface="+mj-cs"/>
            </a:endParaRPr>
          </a:p>
        </p:txBody>
      </p:sp>
      <p:pic>
        <p:nvPicPr>
          <p:cNvPr id="19" name="image8.png">
            <a:extLst>
              <a:ext uri="{FF2B5EF4-FFF2-40B4-BE49-F238E27FC236}">
                <a16:creationId xmlns:a16="http://schemas.microsoft.com/office/drawing/2014/main" id="{5B9103CE-AD4A-466D-BEA2-B66E0FE22D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019"/>
          <a:stretch/>
        </p:blipFill>
        <p:spPr bwMode="auto">
          <a:xfrm>
            <a:off x="8331537" y="4131330"/>
            <a:ext cx="2620894" cy="209519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20" name="Rectangle 2">
            <a:extLst>
              <a:ext uri="{FF2B5EF4-FFF2-40B4-BE49-F238E27FC236}">
                <a16:creationId xmlns:a16="http://schemas.microsoft.com/office/drawing/2014/main" id="{188DD2A8-5846-4271-8B75-60192F956697}"/>
              </a:ext>
            </a:extLst>
          </p:cNvPr>
          <p:cNvSpPr>
            <a:spLocks noChangeArrowheads="1"/>
          </p:cNvSpPr>
          <p:nvPr/>
        </p:nvSpPr>
        <p:spPr bwMode="auto">
          <a:xfrm>
            <a:off x="8157578" y="3045002"/>
            <a:ext cx="2693587"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8</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sobre capacidad de la institución para desarrollar indicadores de seguimiento de los avances del plan.</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b="0" i="0" u="none" strike="noStrike" cap="none" normalizeH="0" baseline="0" dirty="0">
              <a:ln>
                <a:noFill/>
              </a:ln>
              <a:effectLst/>
              <a:latin typeface="+mj-lt"/>
              <a:ea typeface="+mj-ea"/>
              <a:cs typeface="+mj-cs"/>
            </a:endParaRPr>
          </a:p>
        </p:txBody>
      </p:sp>
      <p:pic>
        <p:nvPicPr>
          <p:cNvPr id="21" name="image33.png">
            <a:extLst>
              <a:ext uri="{FF2B5EF4-FFF2-40B4-BE49-F238E27FC236}">
                <a16:creationId xmlns:a16="http://schemas.microsoft.com/office/drawing/2014/main" id="{CCA9100B-75EE-4466-9387-DC8FF2DE1537}"/>
              </a:ext>
            </a:extLst>
          </p:cNvPr>
          <p:cNvPicPr/>
          <p:nvPr/>
        </p:nvPicPr>
        <p:blipFill>
          <a:blip r:embed="rId7"/>
          <a:srcRect l="7246" t="13680" r="1739" b="18892"/>
          <a:stretch>
            <a:fillRect/>
          </a:stretch>
        </p:blipFill>
        <p:spPr>
          <a:xfrm>
            <a:off x="1943595" y="1173960"/>
            <a:ext cx="2523454" cy="1678070"/>
          </a:xfrm>
          <a:prstGeom prst="rect">
            <a:avLst/>
          </a:prstGeom>
          <a:noFill/>
          <a:ln/>
        </p:spPr>
      </p:pic>
      <p:sp>
        <p:nvSpPr>
          <p:cNvPr id="22" name="CuadroTexto 21">
            <a:extLst>
              <a:ext uri="{FF2B5EF4-FFF2-40B4-BE49-F238E27FC236}">
                <a16:creationId xmlns:a16="http://schemas.microsoft.com/office/drawing/2014/main" id="{233488D6-4E72-4441-890C-F99C20606AF7}"/>
              </a:ext>
            </a:extLst>
          </p:cNvPr>
          <p:cNvSpPr txBox="1"/>
          <p:nvPr/>
        </p:nvSpPr>
        <p:spPr>
          <a:xfrm>
            <a:off x="971387" y="129569"/>
            <a:ext cx="3656202" cy="707886"/>
          </a:xfrm>
          <a:prstGeom prst="rect">
            <a:avLst/>
          </a:prstGeom>
          <a:noFill/>
        </p:spPr>
        <p:txBody>
          <a:bodyPr wrap="square">
            <a:spAutoFit/>
          </a:bodyPr>
          <a:lstStyle/>
          <a:p>
            <a:pPr algn="ctr">
              <a:spcAft>
                <a:spcPts val="1200"/>
              </a:spcAft>
            </a:pPr>
            <a:r>
              <a:rPr lang="es-ES" sz="1000" b="1" dirty="0">
                <a:solidFill>
                  <a:schemeClr val="accent1">
                    <a:lumMod val="50000"/>
                  </a:schemeClr>
                </a:solidFill>
                <a:effectLst/>
              </a:rPr>
              <a:t>Gráfico </a:t>
            </a:r>
            <a:r>
              <a:rPr lang="es-CL" sz="1000" b="1" dirty="0">
                <a:solidFill>
                  <a:schemeClr val="accent1">
                    <a:lumMod val="50000"/>
                  </a:schemeClr>
                </a:solidFill>
                <a:effectLst/>
              </a:rPr>
              <a:t>2</a:t>
            </a:r>
            <a:r>
              <a:rPr lang="es-ES" sz="1000" b="1" dirty="0">
                <a:solidFill>
                  <a:schemeClr val="accent1">
                    <a:lumMod val="50000"/>
                  </a:schemeClr>
                </a:solidFill>
                <a:effectLst/>
              </a:rPr>
              <a:t>: </a:t>
            </a:r>
          </a:p>
          <a:p>
            <a:pPr algn="ctr">
              <a:spcAft>
                <a:spcPts val="1200"/>
              </a:spcAft>
            </a:pPr>
            <a:r>
              <a:rPr lang="es-ES" sz="1000" b="1" dirty="0">
                <a:solidFill>
                  <a:schemeClr val="accent1">
                    <a:lumMod val="50000"/>
                  </a:schemeClr>
                </a:solidFill>
                <a:effectLst/>
              </a:rPr>
              <a:t>evaluación sobre capacidad de la institución para elaborar diagnósticos de riesgo y vulnerabilidad de la región.</a:t>
            </a:r>
            <a:endParaRPr lang="es-CL" sz="1000" b="1" dirty="0">
              <a:solidFill>
                <a:schemeClr val="accent1">
                  <a:lumMod val="50000"/>
                </a:schemeClr>
              </a:solidFill>
              <a:effectLst/>
            </a:endParaRPr>
          </a:p>
        </p:txBody>
      </p:sp>
    </p:spTree>
    <p:extLst>
      <p:ext uri="{BB962C8B-B14F-4D97-AF65-F5344CB8AC3E}">
        <p14:creationId xmlns:p14="http://schemas.microsoft.com/office/powerpoint/2010/main" val="403073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0F6F408-E7B7-4764-A0C6-589A2DF5BE86}"/>
              </a:ext>
            </a:extLst>
          </p:cNvPr>
          <p:cNvSpPr>
            <a:spLocks noChangeArrowheads="1"/>
          </p:cNvSpPr>
          <p:nvPr/>
        </p:nvSpPr>
        <p:spPr bwMode="auto">
          <a:xfrm>
            <a:off x="1542024" y="229901"/>
            <a:ext cx="8352453"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s-ES" altLang="es-CL" b="1" u="none" strike="noStrike" cap="none" normalizeH="0" baseline="0" dirty="0">
                <a:ln>
                  <a:noFill/>
                </a:ln>
                <a:solidFill>
                  <a:schemeClr val="accent1">
                    <a:lumMod val="50000"/>
                  </a:schemeClr>
                </a:solidFill>
                <a:effectLst/>
                <a:latin typeface="+mj-lt"/>
                <a:ea typeface="+mj-ea"/>
                <a:cs typeface="+mj-cs"/>
              </a:rPr>
              <a:t>Pregunta 3. Evaluación de la asociación entre los objetivos formulados en la ECLP con:</a:t>
            </a:r>
            <a:endParaRPr kumimoji="0" lang="es-CL" altLang="es-CL" b="1" u="none" strike="noStrike" cap="none" normalizeH="0" baseline="0" dirty="0">
              <a:ln>
                <a:noFill/>
              </a:ln>
              <a:solidFill>
                <a:schemeClr val="accent1">
                  <a:lumMod val="50000"/>
                </a:schemeClr>
              </a:solidFill>
              <a:effectLst/>
              <a:latin typeface="+mj-lt"/>
              <a:ea typeface="+mj-ea"/>
              <a:cs typeface="+mj-cs"/>
            </a:endParaRPr>
          </a:p>
          <a:p>
            <a:pPr marL="0" marR="0" lvl="0" indent="0" algn="ctr" eaLnBrk="1" fontAlgn="base" hangingPunct="1">
              <a:lnSpc>
                <a:spcPct val="90000"/>
              </a:lnSpc>
              <a:spcAft>
                <a:spcPts val="600"/>
              </a:spcAft>
              <a:buClrTx/>
              <a:buSzTx/>
              <a:tabLst/>
            </a:pPr>
            <a:r>
              <a:rPr kumimoji="0" lang="es-ES" altLang="es-CL" b="1" u="none" strike="noStrike" cap="none" normalizeH="0" baseline="0" dirty="0">
                <a:ln>
                  <a:noFill/>
                </a:ln>
                <a:solidFill>
                  <a:schemeClr val="accent1">
                    <a:lumMod val="50000"/>
                  </a:schemeClr>
                </a:solidFill>
                <a:effectLst/>
                <a:latin typeface="+mj-lt"/>
                <a:ea typeface="+mj-ea"/>
                <a:cs typeface="+mj-cs"/>
              </a:rPr>
              <a:t>Los objetivos de desarrollo regional e </a:t>
            </a:r>
            <a:r>
              <a:rPr kumimoji="0" lang="es-CL" altLang="es-CL" b="1" u="none" strike="noStrike" cap="none" normalizeH="0" baseline="0" dirty="0">
                <a:ln>
                  <a:noFill/>
                </a:ln>
                <a:solidFill>
                  <a:schemeClr val="accent1">
                    <a:lumMod val="50000"/>
                  </a:schemeClr>
                </a:solidFill>
                <a:effectLst/>
                <a:latin typeface="+mj-lt"/>
                <a:ea typeface="+mj-ea"/>
                <a:cs typeface="+mj-cs"/>
              </a:rPr>
              <a:t>Instrumentos de Planificación Sectorial Regional y  OT</a:t>
            </a:r>
          </a:p>
          <a:p>
            <a:pPr marL="0" marR="0" lvl="0" indent="0" eaLnBrk="1" fontAlgn="base" hangingPunct="1">
              <a:lnSpc>
                <a:spcPct val="90000"/>
              </a:lnSpc>
              <a:spcAft>
                <a:spcPts val="600"/>
              </a:spcAft>
              <a:buClrTx/>
              <a:buSzTx/>
              <a:tabLst/>
            </a:pPr>
            <a:endParaRPr kumimoji="0" lang="es-CL" altLang="es-CL" sz="1100" b="0" i="0" u="none" strike="noStrike" cap="none" normalizeH="0" baseline="0" dirty="0">
              <a:ln>
                <a:noFill/>
              </a:ln>
              <a:effectLst/>
              <a:latin typeface="+mj-lt"/>
              <a:ea typeface="+mj-ea"/>
              <a:cs typeface="+mj-cs"/>
            </a:endParaRPr>
          </a:p>
        </p:txBody>
      </p:sp>
      <p:pic>
        <p:nvPicPr>
          <p:cNvPr id="7169" name="image23.png" descr="Gráfico, Gráfico circular&#10;&#10;Descripción generada automáticamente">
            <a:extLst>
              <a:ext uri="{FF2B5EF4-FFF2-40B4-BE49-F238E27FC236}">
                <a16:creationId xmlns:a16="http://schemas.microsoft.com/office/drawing/2014/main" id="{8A8EE434-31C7-45CC-BCAB-09813817D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70" t="4514" r="2055" b="5208"/>
          <a:stretch>
            <a:fillRect/>
          </a:stretch>
        </p:blipFill>
        <p:spPr bwMode="auto">
          <a:xfrm>
            <a:off x="443965" y="3797843"/>
            <a:ext cx="2643834" cy="168765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505B363-75F5-4E8C-BF39-9433AA5060D0}"/>
              </a:ext>
            </a:extLst>
          </p:cNvPr>
          <p:cNvSpPr txBox="1"/>
          <p:nvPr/>
        </p:nvSpPr>
        <p:spPr>
          <a:xfrm>
            <a:off x="9672292" y="6353336"/>
            <a:ext cx="6094602" cy="2585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200" b="0" i="0" u="none" strike="noStrike" cap="none" normalizeH="0" baseline="0" dirty="0">
                <a:ln>
                  <a:noFill/>
                </a:ln>
                <a:solidFill>
                  <a:schemeClr val="accent1">
                    <a:lumMod val="50000"/>
                  </a:schemeClr>
                </a:solidFill>
                <a:effectLst/>
              </a:rPr>
              <a:t>Fuente: elaboración propia. </a:t>
            </a:r>
            <a:endParaRPr kumimoji="0" lang="es-CL" altLang="es-CL" sz="1200" b="0" i="0" u="none" strike="noStrike" cap="none" normalizeH="0" baseline="0" dirty="0">
              <a:ln>
                <a:noFill/>
              </a:ln>
              <a:solidFill>
                <a:schemeClr val="accent1">
                  <a:lumMod val="50000"/>
                </a:schemeClr>
              </a:solidFill>
              <a:effectLst/>
            </a:endParaRPr>
          </a:p>
        </p:txBody>
      </p:sp>
      <p:sp>
        <p:nvSpPr>
          <p:cNvPr id="12" name="CuadroTexto 11">
            <a:extLst>
              <a:ext uri="{FF2B5EF4-FFF2-40B4-BE49-F238E27FC236}">
                <a16:creationId xmlns:a16="http://schemas.microsoft.com/office/drawing/2014/main" id="{3905E470-B343-4D27-92B8-53792CBDD8FC}"/>
              </a:ext>
            </a:extLst>
          </p:cNvPr>
          <p:cNvSpPr txBox="1"/>
          <p:nvPr/>
        </p:nvSpPr>
        <p:spPr>
          <a:xfrm>
            <a:off x="251293" y="2724656"/>
            <a:ext cx="2836506" cy="584775"/>
          </a:xfrm>
          <a:prstGeom prst="rect">
            <a:avLst/>
          </a:prstGeom>
          <a:noFill/>
        </p:spPr>
        <p:txBody>
          <a:bodyPr wrap="square">
            <a:spAutoFit/>
          </a:bodyPr>
          <a:lstStyle/>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9</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 asociación entre objetivos de la ECLP con los objetivos de desarrollo regional.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pic>
        <p:nvPicPr>
          <p:cNvPr id="13" name="image47.png">
            <a:extLst>
              <a:ext uri="{FF2B5EF4-FFF2-40B4-BE49-F238E27FC236}">
                <a16:creationId xmlns:a16="http://schemas.microsoft.com/office/drawing/2014/main" id="{0C320A59-9800-4E99-BB77-58F408C5D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74" t="8997" r="1459" b="9688"/>
          <a:stretch>
            <a:fillRect/>
          </a:stretch>
        </p:blipFill>
        <p:spPr bwMode="auto">
          <a:xfrm>
            <a:off x="4093561" y="3638587"/>
            <a:ext cx="3424095" cy="184690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99C925B5-DDA7-4B59-BC3E-82875AD235A9}"/>
              </a:ext>
            </a:extLst>
          </p:cNvPr>
          <p:cNvSpPr>
            <a:spLocks noChangeArrowheads="1"/>
          </p:cNvSpPr>
          <p:nvPr/>
        </p:nvSpPr>
        <p:spPr bwMode="auto">
          <a:xfrm>
            <a:off x="3921684" y="3017044"/>
            <a:ext cx="2890261" cy="8239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R="0" algn="ctr" fontAlgn="base">
              <a:lnSpc>
                <a:spcPct val="90000"/>
              </a:lnSpc>
              <a:spcBef>
                <a:spcPts val="1000"/>
              </a:spcBef>
              <a:spcAft>
                <a:spcPct val="0"/>
              </a:spcAft>
              <a:buClrTx/>
              <a:buSzTx/>
              <a:tabLst/>
            </a:pPr>
            <a:r>
              <a:rPr kumimoji="0" lang="es-ES" altLang="es-CL" sz="1000" b="1" i="0" u="none" strike="noStrike" kern="1200" cap="none" normalizeH="0" baseline="0" dirty="0">
                <a:ln>
                  <a:noFill/>
                </a:ln>
                <a:solidFill>
                  <a:schemeClr val="accent1">
                    <a:lumMod val="50000"/>
                  </a:schemeClr>
                </a:solidFill>
                <a:effectLst/>
                <a:latin typeface="+mn-lt"/>
                <a:ea typeface="+mn-ea"/>
                <a:cs typeface="+mn-cs"/>
              </a:rPr>
              <a:t>Gráfico 10:</a:t>
            </a:r>
          </a:p>
          <a:p>
            <a:pPr marR="0" algn="ctr" fontAlgn="base">
              <a:lnSpc>
                <a:spcPct val="90000"/>
              </a:lnSpc>
              <a:spcBef>
                <a:spcPts val="1000"/>
              </a:spcBef>
              <a:spcAft>
                <a:spcPct val="0"/>
              </a:spcAft>
              <a:buClrTx/>
              <a:buSzTx/>
              <a:tabLst/>
            </a:pPr>
            <a:r>
              <a:rPr kumimoji="0" lang="es-ES" altLang="es-CL" sz="1000" b="1" i="0" u="none" strike="noStrike" kern="1200" cap="none" normalizeH="0" baseline="0" dirty="0">
                <a:ln>
                  <a:noFill/>
                </a:ln>
                <a:solidFill>
                  <a:schemeClr val="accent1">
                    <a:lumMod val="50000"/>
                  </a:schemeClr>
                </a:solidFill>
                <a:effectLst/>
                <a:latin typeface="+mn-lt"/>
                <a:ea typeface="+mn-ea"/>
                <a:cs typeface="+mn-cs"/>
              </a:rPr>
              <a:t> evaluación de la asociación entre objetivos de la ECLP con los instrumentos de planificación sectorial regional.</a:t>
            </a:r>
          </a:p>
          <a:p>
            <a:pPr marR="0" fontAlgn="base">
              <a:lnSpc>
                <a:spcPct val="90000"/>
              </a:lnSpc>
              <a:spcBef>
                <a:spcPts val="1000"/>
              </a:spcBef>
              <a:spcAft>
                <a:spcPct val="0"/>
              </a:spcAft>
              <a:buClrTx/>
              <a:buSzTx/>
              <a:tabLst/>
            </a:pPr>
            <a:endParaRPr kumimoji="0" lang="es-ES" altLang="es-CL" sz="1300" b="1" i="0" u="none" strike="noStrike" kern="1200" cap="none" normalizeH="0" baseline="0" dirty="0">
              <a:ln>
                <a:noFill/>
              </a:ln>
              <a:effectLst/>
              <a:latin typeface="+mn-lt"/>
              <a:ea typeface="+mn-ea"/>
              <a:cs typeface="+mn-cs"/>
            </a:endParaRPr>
          </a:p>
        </p:txBody>
      </p:sp>
      <p:pic>
        <p:nvPicPr>
          <p:cNvPr id="15" name="image30.png">
            <a:extLst>
              <a:ext uri="{FF2B5EF4-FFF2-40B4-BE49-F238E27FC236}">
                <a16:creationId xmlns:a16="http://schemas.microsoft.com/office/drawing/2014/main" id="{23B5325C-5D14-4A83-AD54-9CA826EEA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731" t="9688" r="2010" b="8304"/>
          <a:stretch>
            <a:fillRect/>
          </a:stretch>
        </p:blipFill>
        <p:spPr bwMode="auto">
          <a:xfrm>
            <a:off x="8298821" y="3557153"/>
            <a:ext cx="3191312" cy="176167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85B208DD-641F-4152-AE70-3E3AF4762384}"/>
              </a:ext>
            </a:extLst>
          </p:cNvPr>
          <p:cNvSpPr>
            <a:spLocks noChangeArrowheads="1"/>
          </p:cNvSpPr>
          <p:nvPr/>
        </p:nvSpPr>
        <p:spPr bwMode="auto">
          <a:xfrm>
            <a:off x="7952799" y="2622186"/>
            <a:ext cx="3191313"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1</a:t>
            </a:r>
            <a:r>
              <a:rPr kumimoji="0" lang="es-CL" altLang="es-CL" sz="1000" b="1" i="0" u="none" strike="noStrike" cap="none" normalizeH="0" baseline="0" dirty="0">
                <a:ln>
                  <a:noFill/>
                </a:ln>
                <a:solidFill>
                  <a:schemeClr val="accent1">
                    <a:lumMod val="50000"/>
                  </a:schemeClr>
                </a:solidFill>
                <a:effectLst/>
                <a:latin typeface="+mj-lt"/>
                <a:ea typeface="+mj-ea"/>
                <a:cs typeface="+mj-cs"/>
              </a:rPr>
              <a:t>1</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 asociación entre objetivos de la ECLP con los planes regionales de ordenamiento territorial.</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2400" b="0" i="0" u="none" strike="noStrike" cap="none" normalizeH="0" baseline="0" dirty="0">
              <a:ln>
                <a:noFill/>
              </a:ln>
              <a:effectLst/>
              <a:latin typeface="+mj-lt"/>
              <a:ea typeface="+mj-ea"/>
              <a:cs typeface="+mj-cs"/>
            </a:endParaRPr>
          </a:p>
        </p:txBody>
      </p:sp>
      <p:pic>
        <p:nvPicPr>
          <p:cNvPr id="7173" name="Picture 5" descr="Chile - Wikipedia, la enciclopedia libre">
            <a:extLst>
              <a:ext uri="{FF2B5EF4-FFF2-40B4-BE49-F238E27FC236}">
                <a16:creationId xmlns:a16="http://schemas.microsoft.com/office/drawing/2014/main" id="{4E8BDDAE-4E44-4F33-950D-81ABECA90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310" y="17954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18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6ACBC819-03C7-44C6-9B9B-47F0624F65F9}"/>
              </a:ext>
            </a:extLst>
          </p:cNvPr>
          <p:cNvSpPr>
            <a:spLocks noChangeArrowheads="1"/>
          </p:cNvSpPr>
          <p:nvPr/>
        </p:nvSpPr>
        <p:spPr bwMode="auto">
          <a:xfrm>
            <a:off x="982579" y="220746"/>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eaLnBrk="1" fontAlgn="base" hangingPunct="1">
              <a:lnSpc>
                <a:spcPct val="90000"/>
              </a:lnSpc>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Pregunta 6. Evaluación del CORECC con respecto a:</a:t>
            </a:r>
            <a:endParaRPr kumimoji="0" lang="es-CL" altLang="es-CL" b="0" i="0" u="none" strike="noStrike" cap="none" normalizeH="0" baseline="0" dirty="0">
              <a:ln>
                <a:noFill/>
              </a:ln>
              <a:solidFill>
                <a:schemeClr val="accent1">
                  <a:lumMod val="50000"/>
                </a:schemeClr>
              </a:solidFill>
              <a:effectLst/>
              <a:latin typeface="+mj-lt"/>
              <a:ea typeface="+mj-ea"/>
              <a:cs typeface="+mj-cs"/>
            </a:endParaRPr>
          </a:p>
          <a:p>
            <a:pPr marL="0" marR="0" lvl="0" indent="0" algn="ctr" eaLnBrk="1" fontAlgn="base" hangingPunct="1">
              <a:lnSpc>
                <a:spcPct val="90000"/>
              </a:lnSpc>
              <a:spcAft>
                <a:spcPts val="600"/>
              </a:spcAft>
              <a:buClrTx/>
              <a:buSzTx/>
              <a:tabLst/>
            </a:pPr>
            <a:r>
              <a:rPr kumimoji="0" lang="es-ES" altLang="es-CL" b="0" i="1" u="none" strike="noStrike" cap="none" normalizeH="0" baseline="0" dirty="0">
                <a:ln>
                  <a:noFill/>
                </a:ln>
                <a:solidFill>
                  <a:schemeClr val="accent1">
                    <a:lumMod val="50000"/>
                  </a:schemeClr>
                </a:solidFill>
                <a:effectLst/>
                <a:latin typeface="+mj-lt"/>
                <a:ea typeface="+mj-ea"/>
                <a:cs typeface="+mj-cs"/>
              </a:rPr>
              <a:t>Las capacidades técnicas para </a:t>
            </a:r>
            <a:r>
              <a:rPr kumimoji="0" lang="es-CL" altLang="es-CL" b="0" i="1" u="none" strike="noStrike" cap="none" normalizeH="0" baseline="0" dirty="0">
                <a:ln>
                  <a:noFill/>
                </a:ln>
                <a:solidFill>
                  <a:schemeClr val="accent1">
                    <a:lumMod val="50000"/>
                  </a:schemeClr>
                </a:solidFill>
                <a:effectLst/>
                <a:latin typeface="+mj-lt"/>
                <a:ea typeface="+mj-ea"/>
                <a:cs typeface="+mj-cs"/>
              </a:rPr>
              <a:t>…</a:t>
            </a:r>
            <a:endParaRPr kumimoji="0" lang="es-CL" altLang="es-CL" b="0" i="0" u="none" strike="noStrike" cap="none" normalizeH="0" baseline="0" dirty="0">
              <a:ln>
                <a:noFill/>
              </a:ln>
              <a:solidFill>
                <a:schemeClr val="accent1">
                  <a:lumMod val="50000"/>
                </a:schemeClr>
              </a:solidFill>
              <a:effectLst/>
              <a:latin typeface="+mj-lt"/>
              <a:ea typeface="+mj-ea"/>
              <a:cs typeface="+mj-cs"/>
            </a:endParaRPr>
          </a:p>
          <a:p>
            <a:pPr marL="0" marR="0" lvl="0" indent="0" eaLnBrk="1" fontAlgn="base" hangingPunct="1">
              <a:lnSpc>
                <a:spcPct val="90000"/>
              </a:lnSpc>
              <a:spcAft>
                <a:spcPts val="600"/>
              </a:spcAft>
              <a:buClrTx/>
              <a:buSzTx/>
              <a:tabLst/>
            </a:pPr>
            <a:endParaRPr kumimoji="0" lang="es-CL" altLang="es-CL" sz="1100" b="0" i="0" u="none" strike="noStrike" cap="none" normalizeH="0" baseline="0" dirty="0">
              <a:ln>
                <a:noFill/>
              </a:ln>
              <a:effectLst/>
              <a:latin typeface="+mj-lt"/>
              <a:ea typeface="+mj-ea"/>
              <a:cs typeface="+mj-cs"/>
            </a:endParaRPr>
          </a:p>
        </p:txBody>
      </p:sp>
      <p:pic>
        <p:nvPicPr>
          <p:cNvPr id="10241" name="image15.png">
            <a:extLst>
              <a:ext uri="{FF2B5EF4-FFF2-40B4-BE49-F238E27FC236}">
                <a16:creationId xmlns:a16="http://schemas.microsoft.com/office/drawing/2014/main" id="{FDBB2D0B-B26D-4F4E-A096-BA803A791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70" t="33841" r="13773" b="7925"/>
          <a:stretch>
            <a:fillRect/>
          </a:stretch>
        </p:blipFill>
        <p:spPr bwMode="auto">
          <a:xfrm>
            <a:off x="796714" y="2648008"/>
            <a:ext cx="3013529" cy="241853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B1F56318-921E-4941-9F8D-9B3482DFA779}"/>
              </a:ext>
            </a:extLst>
          </p:cNvPr>
          <p:cNvSpPr txBox="1"/>
          <p:nvPr/>
        </p:nvSpPr>
        <p:spPr>
          <a:xfrm>
            <a:off x="423149" y="1546309"/>
            <a:ext cx="3264017" cy="584775"/>
          </a:xfrm>
          <a:prstGeom prst="rect">
            <a:avLst/>
          </a:prstGeom>
          <a:noFill/>
        </p:spPr>
        <p:txBody>
          <a:bodyPr wrap="square">
            <a:spAutoFit/>
          </a:bodyPr>
          <a:lstStyle/>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1</a:t>
            </a:r>
            <a:r>
              <a:rPr kumimoji="0" lang="es-CL" altLang="es-CL" sz="1000" b="1" i="0" u="none" strike="noStrike" cap="none" normalizeH="0" baseline="0" dirty="0">
                <a:ln>
                  <a:noFill/>
                </a:ln>
                <a:solidFill>
                  <a:schemeClr val="accent1">
                    <a:lumMod val="50000"/>
                  </a:schemeClr>
                </a:solidFill>
                <a:effectLst/>
                <a:latin typeface="+mj-lt"/>
                <a:ea typeface="+mj-ea"/>
                <a:cs typeface="+mj-cs"/>
              </a:rPr>
              <a:t>2</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del CORECC respecto a las capacidades técnicas para mantener un inventario de emisiones de GEI.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pic>
        <p:nvPicPr>
          <p:cNvPr id="13" name="image26.png">
            <a:extLst>
              <a:ext uri="{FF2B5EF4-FFF2-40B4-BE49-F238E27FC236}">
                <a16:creationId xmlns:a16="http://schemas.microsoft.com/office/drawing/2014/main" id="{5A89B41B-7253-4062-8E6D-ACAC73D47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73" t="23779" r="9579" b="8231"/>
          <a:stretch>
            <a:fillRect/>
          </a:stretch>
        </p:blipFill>
        <p:spPr bwMode="auto">
          <a:xfrm>
            <a:off x="4702005" y="2472339"/>
            <a:ext cx="3024674" cy="259420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14" name="image49.png" descr="Gráfico, Gráfico circular&#10;&#10;Descripción generada automáticamente">
            <a:extLst>
              <a:ext uri="{FF2B5EF4-FFF2-40B4-BE49-F238E27FC236}">
                <a16:creationId xmlns:a16="http://schemas.microsoft.com/office/drawing/2014/main" id="{5D720F9A-3D9E-436E-BDFA-272CCFAC6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07" t="13455" r="2702" b="13148"/>
          <a:stretch>
            <a:fillRect/>
          </a:stretch>
        </p:blipFill>
        <p:spPr bwMode="auto">
          <a:xfrm>
            <a:off x="8618441" y="2638660"/>
            <a:ext cx="3024673" cy="2427881"/>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8D7EA017-246D-458D-9D78-562F1E704344}"/>
              </a:ext>
            </a:extLst>
          </p:cNvPr>
          <p:cNvSpPr txBox="1"/>
          <p:nvPr/>
        </p:nvSpPr>
        <p:spPr>
          <a:xfrm>
            <a:off x="7804044" y="1527409"/>
            <a:ext cx="4356102" cy="1000274"/>
          </a:xfrm>
          <a:prstGeom prst="rect">
            <a:avLst/>
          </a:prstGeom>
          <a:noFill/>
        </p:spPr>
        <p:txBody>
          <a:bodyPr wrap="square">
            <a:spAutoFit/>
          </a:bodyPr>
          <a:lstStyle/>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1</a:t>
            </a:r>
            <a:r>
              <a:rPr kumimoji="0" lang="es-CL" altLang="es-CL" sz="1000" b="1" i="0" u="none" strike="noStrike" cap="none" normalizeH="0" baseline="0" dirty="0">
                <a:ln>
                  <a:noFill/>
                </a:ln>
                <a:solidFill>
                  <a:schemeClr val="accent1">
                    <a:lumMod val="50000"/>
                  </a:schemeClr>
                </a:solidFill>
                <a:effectLst/>
                <a:latin typeface="+mj-lt"/>
                <a:ea typeface="+mj-ea"/>
                <a:cs typeface="+mj-cs"/>
              </a:rPr>
              <a:t>6</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eaLnBrk="1" fontAlgn="base" hangingPunct="1">
              <a:lnSpc>
                <a:spcPct val="90000"/>
              </a:lnSpc>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del gobierno regional respecto a las capacidades técnicas para desarrollar y mantener sistema de indicadores de MRV para cumplir con el objetivo de fomentar la integración de criterios de adaptación y mitigación al cambio climático en instrumentos de planificación territorial, sectoriales y estratégicos de política pública regional.</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
        <p:nvSpPr>
          <p:cNvPr id="16" name="Rectangle 2">
            <a:extLst>
              <a:ext uri="{FF2B5EF4-FFF2-40B4-BE49-F238E27FC236}">
                <a16:creationId xmlns:a16="http://schemas.microsoft.com/office/drawing/2014/main" id="{64C3B1B4-7C55-46A0-9088-8C38EBE2449C}"/>
              </a:ext>
            </a:extLst>
          </p:cNvPr>
          <p:cNvSpPr>
            <a:spLocks noChangeArrowheads="1"/>
          </p:cNvSpPr>
          <p:nvPr/>
        </p:nvSpPr>
        <p:spPr bwMode="auto">
          <a:xfrm>
            <a:off x="4349133" y="1626152"/>
            <a:ext cx="2911151"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1</a:t>
            </a:r>
            <a:r>
              <a:rPr kumimoji="0" lang="es-CL" altLang="es-CL" sz="1000" b="1" i="0" u="none" strike="noStrike" cap="none" normalizeH="0" baseline="0" dirty="0">
                <a:ln>
                  <a:noFill/>
                </a:ln>
                <a:solidFill>
                  <a:schemeClr val="accent1">
                    <a:lumMod val="50000"/>
                  </a:schemeClr>
                </a:solidFill>
                <a:effectLst/>
                <a:latin typeface="+mj-lt"/>
                <a:ea typeface="+mj-ea"/>
                <a:cs typeface="+mj-cs"/>
              </a:rPr>
              <a:t>5</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del CORECC respecto a las capacidades técnicas para priorizar medidas de mitigación al cambio climático.</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2400" b="0" i="0" u="none" strike="noStrike" cap="none" normalizeH="0" baseline="0" dirty="0">
              <a:ln>
                <a:noFill/>
              </a:ln>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2400" b="0" i="0" u="none" strike="noStrike" cap="none" normalizeH="0" baseline="0" dirty="0">
              <a:ln>
                <a:noFill/>
              </a:ln>
              <a:effectLst/>
              <a:latin typeface="+mj-lt"/>
              <a:ea typeface="+mj-ea"/>
              <a:cs typeface="+mj-cs"/>
            </a:endParaRPr>
          </a:p>
        </p:txBody>
      </p:sp>
      <p:sp>
        <p:nvSpPr>
          <p:cNvPr id="17" name="CuadroTexto 16">
            <a:extLst>
              <a:ext uri="{FF2B5EF4-FFF2-40B4-BE49-F238E27FC236}">
                <a16:creationId xmlns:a16="http://schemas.microsoft.com/office/drawing/2014/main" id="{C92D7ADA-53D2-4A89-BB5B-C0C201F0182E}"/>
              </a:ext>
            </a:extLst>
          </p:cNvPr>
          <p:cNvSpPr txBox="1"/>
          <p:nvPr/>
        </p:nvSpPr>
        <p:spPr>
          <a:xfrm>
            <a:off x="9672292" y="6353336"/>
            <a:ext cx="6094602" cy="2585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200" b="0" i="0" u="none" strike="noStrike" cap="none" normalizeH="0" baseline="0" dirty="0">
                <a:ln>
                  <a:noFill/>
                </a:ln>
                <a:solidFill>
                  <a:schemeClr val="accent1">
                    <a:lumMod val="50000"/>
                  </a:schemeClr>
                </a:solidFill>
                <a:effectLst/>
              </a:rPr>
              <a:t>Fuente: elaboración propia. </a:t>
            </a:r>
            <a:endParaRPr kumimoji="0" lang="es-CL" altLang="es-CL" sz="1200" b="0"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118451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5268489-BF54-4B66-9365-AEDD1C1FDD5E}"/>
              </a:ext>
            </a:extLst>
          </p:cNvPr>
          <p:cNvSpPr>
            <a:spLocks noChangeArrowheads="1"/>
          </p:cNvSpPr>
          <p:nvPr/>
        </p:nvSpPr>
        <p:spPr bwMode="auto">
          <a:xfrm>
            <a:off x="685800" y="-13412"/>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10. Evalúe la capacidad de su institución para implementar las medidas</a:t>
            </a:r>
            <a:endParaRPr kumimoji="0" lang="es-CL" altLang="es-CL" b="0" i="0" u="none" strike="noStrike" cap="none" normalizeH="0" baseline="0" dirty="0">
              <a:ln>
                <a:noFill/>
              </a:ln>
              <a:solidFill>
                <a:schemeClr val="accent1">
                  <a:lumMod val="50000"/>
                </a:schemeClr>
              </a:solidFill>
              <a:effectLst/>
              <a:latin typeface="+mj-lt"/>
              <a:ea typeface="+mj-ea"/>
              <a:cs typeface="+mj-cs"/>
            </a:endParaRPr>
          </a:p>
        </p:txBody>
      </p:sp>
      <p:pic>
        <p:nvPicPr>
          <p:cNvPr id="17409" name="image36.png">
            <a:extLst>
              <a:ext uri="{FF2B5EF4-FFF2-40B4-BE49-F238E27FC236}">
                <a16:creationId xmlns:a16="http://schemas.microsoft.com/office/drawing/2014/main" id="{8BCC625F-E18B-44B6-80FF-067AD348E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0" t="5988" r="1944" b="10480"/>
          <a:stretch>
            <a:fillRect/>
          </a:stretch>
        </p:blipFill>
        <p:spPr bwMode="auto">
          <a:xfrm>
            <a:off x="829111" y="2357307"/>
            <a:ext cx="4179715" cy="344215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180F18B9-C801-492A-802F-5E0EE4FF554E}"/>
              </a:ext>
            </a:extLst>
          </p:cNvPr>
          <p:cNvSpPr txBox="1"/>
          <p:nvPr/>
        </p:nvSpPr>
        <p:spPr>
          <a:xfrm>
            <a:off x="554273" y="1578339"/>
            <a:ext cx="4454554" cy="584775"/>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19</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 capacidad de la institución para implementar las medidas de mitigación del cambio climático a nivel regional.</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pic>
        <p:nvPicPr>
          <p:cNvPr id="10" name="image29.png">
            <a:extLst>
              <a:ext uri="{FF2B5EF4-FFF2-40B4-BE49-F238E27FC236}">
                <a16:creationId xmlns:a16="http://schemas.microsoft.com/office/drawing/2014/main" id="{B633496E-C0A5-41ED-9741-3D3C35073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95" t="4976" r="1030" b="8293"/>
          <a:stretch>
            <a:fillRect/>
          </a:stretch>
        </p:blipFill>
        <p:spPr bwMode="auto">
          <a:xfrm>
            <a:off x="7013197" y="2483142"/>
            <a:ext cx="4292024" cy="355038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D120F0EE-29A0-4C75-83E3-7D5424EB98AE}"/>
              </a:ext>
            </a:extLst>
          </p:cNvPr>
          <p:cNvSpPr>
            <a:spLocks noChangeArrowheads="1"/>
          </p:cNvSpPr>
          <p:nvPr/>
        </p:nvSpPr>
        <p:spPr bwMode="auto">
          <a:xfrm>
            <a:off x="990600" y="517525"/>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s-CL" altLang="es-CL" b="0" i="0" u="none" strike="noStrike" cap="none" normalizeH="0" baseline="0" dirty="0">
              <a:ln>
                <a:noFill/>
              </a:ln>
              <a:effectLst/>
              <a:latin typeface="+mj-lt"/>
              <a:ea typeface="+mj-ea"/>
              <a:cs typeface="+mj-cs"/>
            </a:endParaRPr>
          </a:p>
        </p:txBody>
      </p:sp>
      <p:sp>
        <p:nvSpPr>
          <p:cNvPr id="12" name="Rectangle 2">
            <a:extLst>
              <a:ext uri="{FF2B5EF4-FFF2-40B4-BE49-F238E27FC236}">
                <a16:creationId xmlns:a16="http://schemas.microsoft.com/office/drawing/2014/main" id="{BEB57323-A549-4F05-8979-E905087CF4D9}"/>
              </a:ext>
            </a:extLst>
          </p:cNvPr>
          <p:cNvSpPr>
            <a:spLocks noChangeArrowheads="1"/>
          </p:cNvSpPr>
          <p:nvPr/>
        </p:nvSpPr>
        <p:spPr bwMode="auto">
          <a:xfrm>
            <a:off x="6235353" y="1409248"/>
            <a:ext cx="4966047"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2</a:t>
            </a:r>
            <a:r>
              <a:rPr kumimoji="0" lang="es-CL" altLang="es-CL" sz="1000" b="1" i="0" u="none" strike="noStrike" cap="none" normalizeH="0" baseline="0" dirty="0">
                <a:ln>
                  <a:noFill/>
                </a:ln>
                <a:solidFill>
                  <a:schemeClr val="accent1">
                    <a:lumMod val="50000"/>
                  </a:schemeClr>
                </a:solidFill>
                <a:effectLst/>
                <a:latin typeface="+mj-lt"/>
                <a:ea typeface="+mj-ea"/>
                <a:cs typeface="+mj-cs"/>
              </a:rPr>
              <a:t>0</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 capacidad de la institución para implementar las medidas de adaptación del cambio climático a nivel regional.</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b="0" i="0" u="none" strike="noStrike" cap="none" normalizeH="0" baseline="0" dirty="0">
              <a:ln>
                <a:noFill/>
              </a:ln>
              <a:effectLst/>
              <a:latin typeface="+mj-lt"/>
              <a:ea typeface="+mj-ea"/>
              <a:cs typeface="+mj-cs"/>
            </a:endParaRPr>
          </a:p>
        </p:txBody>
      </p:sp>
      <p:sp>
        <p:nvSpPr>
          <p:cNvPr id="13" name="CuadroTexto 12">
            <a:extLst>
              <a:ext uri="{FF2B5EF4-FFF2-40B4-BE49-F238E27FC236}">
                <a16:creationId xmlns:a16="http://schemas.microsoft.com/office/drawing/2014/main" id="{2E247A8C-12E0-4521-AAC1-B6769A550C03}"/>
              </a:ext>
            </a:extLst>
          </p:cNvPr>
          <p:cNvSpPr txBox="1"/>
          <p:nvPr/>
        </p:nvSpPr>
        <p:spPr>
          <a:xfrm>
            <a:off x="9672292" y="6353336"/>
            <a:ext cx="6094602" cy="2585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200" b="0" i="0" u="none" strike="noStrike" cap="none" normalizeH="0" baseline="0" dirty="0">
                <a:ln>
                  <a:noFill/>
                </a:ln>
                <a:solidFill>
                  <a:schemeClr val="accent1">
                    <a:lumMod val="50000"/>
                  </a:schemeClr>
                </a:solidFill>
                <a:effectLst/>
              </a:rPr>
              <a:t>Fuente: elaboración propia. </a:t>
            </a:r>
            <a:endParaRPr kumimoji="0" lang="es-CL" altLang="es-CL" sz="1200" b="0"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244021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B33FCE1-6047-467A-B3A3-F5CCDC48EBCD}"/>
              </a:ext>
            </a:extLst>
          </p:cNvPr>
          <p:cNvSpPr>
            <a:spLocks noChangeArrowheads="1"/>
          </p:cNvSpPr>
          <p:nvPr/>
        </p:nvSpPr>
        <p:spPr bwMode="auto">
          <a:xfrm>
            <a:off x="838200" y="365125"/>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14. En su opinión: </a:t>
            </a: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¿Cuenta el CORECC con las atribuciones requeridas para llevar a cabo acciones para alcanzar los objetivos establecidos en la ECLP?</a:t>
            </a:r>
            <a:endParaRPr kumimoji="0" lang="es-CL" altLang="es-CL" b="0"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s-ES" altLang="es-CL" b="0" i="0" u="none" strike="noStrike" cap="none" normalizeH="0" baseline="0" dirty="0">
                <a:ln>
                  <a:noFill/>
                </a:ln>
                <a:solidFill>
                  <a:schemeClr val="accent1">
                    <a:lumMod val="50000"/>
                  </a:schemeClr>
                </a:solidFill>
                <a:effectLst/>
                <a:latin typeface="+mj-lt"/>
                <a:ea typeface="+mj-ea"/>
                <a:cs typeface="+mj-cs"/>
              </a:rPr>
              <a:t> </a:t>
            </a:r>
          </a:p>
        </p:txBody>
      </p:sp>
      <p:pic>
        <p:nvPicPr>
          <p:cNvPr id="19457" name="image37.png">
            <a:extLst>
              <a:ext uri="{FF2B5EF4-FFF2-40B4-BE49-F238E27FC236}">
                <a16:creationId xmlns:a16="http://schemas.microsoft.com/office/drawing/2014/main" id="{3C58709B-27BE-4309-886B-95FF993C7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515" t="8530" r="5978" b="9241"/>
          <a:stretch>
            <a:fillRect/>
          </a:stretch>
        </p:blipFill>
        <p:spPr bwMode="auto">
          <a:xfrm>
            <a:off x="1619075" y="2169573"/>
            <a:ext cx="4164701" cy="356826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9FF53A9-0A0E-4320-9D4B-5598A2EF5D0D}"/>
              </a:ext>
            </a:extLst>
          </p:cNvPr>
          <p:cNvSpPr>
            <a:spLocks noChangeArrowheads="1"/>
          </p:cNvSpPr>
          <p:nvPr/>
        </p:nvSpPr>
        <p:spPr bwMode="auto">
          <a:xfrm>
            <a:off x="6172200" y="1825625"/>
            <a:ext cx="5181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2600" b="0" i="0" u="none" strike="noStrike" cap="none" normalizeH="0" baseline="0" dirty="0">
                <a:ln>
                  <a:noFill/>
                </a:ln>
                <a:solidFill>
                  <a:schemeClr val="accent1">
                    <a:lumMod val="50000"/>
                  </a:schemeClr>
                </a:solidFill>
                <a:effectLst/>
              </a:rPr>
              <a:t>El 27% de los encuestados evalúa con nota 5 las atribuciones con las que cuenta su CORECC para llevar a cabo acciones para alcanzar los objetivos establecidos en la ECLP. Le sigue un 21% que evalúa con nota 3, un 20% con nota 4, un 12% con nota 2, un 10% con nota 6, un 7% con nota 1 y un 3% con nota 1.</a:t>
            </a:r>
          </a:p>
        </p:txBody>
      </p:sp>
      <p:sp>
        <p:nvSpPr>
          <p:cNvPr id="9" name="CuadroTexto 8">
            <a:extLst>
              <a:ext uri="{FF2B5EF4-FFF2-40B4-BE49-F238E27FC236}">
                <a16:creationId xmlns:a16="http://schemas.microsoft.com/office/drawing/2014/main" id="{244BD1CB-0766-4C60-85E7-0FF9E9F5C440}"/>
              </a:ext>
            </a:extLst>
          </p:cNvPr>
          <p:cNvSpPr txBox="1"/>
          <p:nvPr/>
        </p:nvSpPr>
        <p:spPr>
          <a:xfrm>
            <a:off x="1230651" y="1603437"/>
            <a:ext cx="4267899" cy="584775"/>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2</a:t>
            </a:r>
            <a:r>
              <a:rPr kumimoji="0" lang="es-CL" altLang="es-CL" sz="1000" b="1" i="0" u="none" strike="noStrike" cap="none" normalizeH="0" baseline="0" dirty="0">
                <a:ln>
                  <a:noFill/>
                </a:ln>
                <a:solidFill>
                  <a:schemeClr val="accent1">
                    <a:lumMod val="50000"/>
                  </a:schemeClr>
                </a:solidFill>
                <a:effectLst/>
                <a:latin typeface="+mj-lt"/>
                <a:ea typeface="+mj-ea"/>
                <a:cs typeface="+mj-cs"/>
              </a:rPr>
              <a:t>1</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Percepción sobre las atribuciones de los CORECC para cumplir con los objetivos de la ECLP.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
        <p:nvSpPr>
          <p:cNvPr id="12" name="CuadroTexto 11">
            <a:extLst>
              <a:ext uri="{FF2B5EF4-FFF2-40B4-BE49-F238E27FC236}">
                <a16:creationId xmlns:a16="http://schemas.microsoft.com/office/drawing/2014/main" id="{AA0E1F50-BEEB-455F-B8E6-F0AE1DCA66AF}"/>
              </a:ext>
            </a:extLst>
          </p:cNvPr>
          <p:cNvSpPr txBox="1"/>
          <p:nvPr/>
        </p:nvSpPr>
        <p:spPr>
          <a:xfrm>
            <a:off x="9672292" y="6353336"/>
            <a:ext cx="6094602" cy="2585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200" b="0" i="0" u="none" strike="noStrike" cap="none" normalizeH="0" baseline="0" dirty="0">
                <a:ln>
                  <a:noFill/>
                </a:ln>
                <a:solidFill>
                  <a:schemeClr val="accent1">
                    <a:lumMod val="50000"/>
                  </a:schemeClr>
                </a:solidFill>
                <a:effectLst/>
              </a:rPr>
              <a:t>Fuente: elaboración propia. </a:t>
            </a:r>
            <a:endParaRPr kumimoji="0" lang="es-CL" altLang="es-CL" sz="1200" b="0"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187529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18CA106-3078-4511-9248-9FCB76E28A11}"/>
              </a:ext>
            </a:extLst>
          </p:cNvPr>
          <p:cNvSpPr>
            <a:spLocks noChangeArrowheads="1"/>
          </p:cNvSpPr>
          <p:nvPr/>
        </p:nvSpPr>
        <p:spPr bwMode="auto">
          <a:xfrm>
            <a:off x="839788" y="457200"/>
            <a:ext cx="3932237" cy="16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lnSpc>
                <a:spcPct val="90000"/>
              </a:lnSpc>
              <a:spcBef>
                <a:spcPct val="0"/>
              </a:spcBef>
              <a:spcAft>
                <a:spcPts val="600"/>
              </a:spcAft>
              <a:buClrTx/>
              <a:buSzTx/>
              <a:tabLst/>
            </a:pPr>
            <a:endParaRPr kumimoji="0" lang="es-CL" altLang="es-CL" b="1" i="0" u="none" strike="noStrike" cap="none" normalizeH="0" baseline="0" dirty="0">
              <a:ln>
                <a:noFill/>
              </a:ln>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RECURSOS FINANCIEROS</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17. Evalúe la capacidad de su institución para acceder a fuentes de financiamiento para implementar el PARCC.</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1000" b="0" i="0" u="none" strike="noStrike" cap="none" normalizeH="0" baseline="0" dirty="0">
              <a:ln>
                <a:noFill/>
              </a:ln>
              <a:effectLst/>
              <a:latin typeface="+mj-lt"/>
              <a:ea typeface="+mj-ea"/>
              <a:cs typeface="+mj-cs"/>
            </a:endParaRPr>
          </a:p>
        </p:txBody>
      </p:sp>
      <p:pic>
        <p:nvPicPr>
          <p:cNvPr id="20481" name="image17.png">
            <a:extLst>
              <a:ext uri="{FF2B5EF4-FFF2-40B4-BE49-F238E27FC236}">
                <a16:creationId xmlns:a16="http://schemas.microsoft.com/office/drawing/2014/main" id="{0DB94A03-C2E9-4E30-89DE-11171B883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5" t="11655" r="1616" b="11655"/>
          <a:stretch>
            <a:fillRect/>
          </a:stretch>
        </p:blipFill>
        <p:spPr bwMode="auto">
          <a:xfrm>
            <a:off x="6511894" y="992188"/>
            <a:ext cx="4638629" cy="39231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DEF07EA0-3A88-41F5-849C-CE52230F6C2E}"/>
              </a:ext>
            </a:extLst>
          </p:cNvPr>
          <p:cNvSpPr>
            <a:spLocks noChangeArrowheads="1"/>
          </p:cNvSpPr>
          <p:nvPr/>
        </p:nvSpPr>
        <p:spPr bwMode="auto">
          <a:xfrm>
            <a:off x="839788" y="2057400"/>
            <a:ext cx="3932237" cy="3811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fontAlgn="base">
              <a:lnSpc>
                <a:spcPct val="90000"/>
              </a:lnSpc>
              <a:spcBef>
                <a:spcPts val="1000"/>
              </a:spcBef>
              <a:spcAft>
                <a:spcPts val="600"/>
              </a:spcAft>
              <a:buClrTx/>
              <a:buSzTx/>
              <a:tabLst/>
            </a:pPr>
            <a:r>
              <a:rPr kumimoji="0" lang="es-ES" altLang="es-CL" sz="1600" b="0" i="0" u="none" strike="noStrike" kern="1200" cap="none" normalizeH="0" baseline="0" dirty="0">
                <a:ln>
                  <a:noFill/>
                </a:ln>
                <a:solidFill>
                  <a:schemeClr val="accent1">
                    <a:lumMod val="50000"/>
                  </a:schemeClr>
                </a:solidFill>
                <a:effectLst/>
                <a:latin typeface="+mn-lt"/>
                <a:ea typeface="+mn-ea"/>
                <a:cs typeface="+mn-cs"/>
              </a:rPr>
              <a:t>Un 24% de los encuestados evalúa con nota 4 la capacidad de su institución para acceder a fuentes de financiamiento para implementar el PARCC. Le sigue un 19% que evalúa con nota 3, un 18% con nota 5, un 13% con nota 6, un 12% con nota 2, un 9% con nota 1 y un 5% con nota 7.</a:t>
            </a:r>
          </a:p>
        </p:txBody>
      </p:sp>
      <p:sp>
        <p:nvSpPr>
          <p:cNvPr id="10" name="CuadroTexto 9">
            <a:extLst>
              <a:ext uri="{FF2B5EF4-FFF2-40B4-BE49-F238E27FC236}">
                <a16:creationId xmlns:a16="http://schemas.microsoft.com/office/drawing/2014/main" id="{C3606649-BFC4-413B-A870-C175C3ED67F1}"/>
              </a:ext>
            </a:extLst>
          </p:cNvPr>
          <p:cNvSpPr txBox="1"/>
          <p:nvPr/>
        </p:nvSpPr>
        <p:spPr>
          <a:xfrm>
            <a:off x="5388052" y="267782"/>
            <a:ext cx="6094602" cy="446276"/>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2</a:t>
            </a:r>
            <a:r>
              <a:rPr kumimoji="0" lang="es-CL" altLang="es-CL" sz="1000" b="1" i="0" u="none" strike="noStrike" cap="none" normalizeH="0" baseline="0" dirty="0">
                <a:ln>
                  <a:noFill/>
                </a:ln>
                <a:solidFill>
                  <a:schemeClr val="accent1">
                    <a:lumMod val="50000"/>
                  </a:schemeClr>
                </a:solidFill>
                <a:effectLst/>
                <a:latin typeface="+mj-lt"/>
                <a:ea typeface="+mj-ea"/>
                <a:cs typeface="+mj-cs"/>
              </a:rPr>
              <a:t>2</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 capacidad de la institución para acceder a fuentes de financiamiento para implementar el PARCC.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
        <p:nvSpPr>
          <p:cNvPr id="13" name="CuadroTexto 12">
            <a:extLst>
              <a:ext uri="{FF2B5EF4-FFF2-40B4-BE49-F238E27FC236}">
                <a16:creationId xmlns:a16="http://schemas.microsoft.com/office/drawing/2014/main" id="{60B8261D-016D-4538-B922-A466D113624C}"/>
              </a:ext>
            </a:extLst>
          </p:cNvPr>
          <p:cNvSpPr txBox="1"/>
          <p:nvPr/>
        </p:nvSpPr>
        <p:spPr>
          <a:xfrm>
            <a:off x="9672292" y="6353336"/>
            <a:ext cx="6094602" cy="258532"/>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s-ES" altLang="es-CL" sz="1200" b="0" i="0" u="none" strike="noStrike" cap="none" normalizeH="0" baseline="0" dirty="0">
                <a:ln>
                  <a:noFill/>
                </a:ln>
                <a:solidFill>
                  <a:schemeClr val="accent1">
                    <a:lumMod val="50000"/>
                  </a:schemeClr>
                </a:solidFill>
                <a:effectLst/>
              </a:rPr>
              <a:t>Fuente: elaboración propia. </a:t>
            </a:r>
            <a:endParaRPr kumimoji="0" lang="es-CL" altLang="es-CL" sz="1200" b="0" i="0" u="none" strike="noStrike" cap="none" normalizeH="0" baseline="0" dirty="0">
              <a:ln>
                <a:noFill/>
              </a:ln>
              <a:solidFill>
                <a:schemeClr val="accent1">
                  <a:lumMod val="50000"/>
                </a:schemeClr>
              </a:solidFill>
              <a:effectLst/>
            </a:endParaRPr>
          </a:p>
        </p:txBody>
      </p:sp>
    </p:spTree>
    <p:extLst>
      <p:ext uri="{BB962C8B-B14F-4D97-AF65-F5344CB8AC3E}">
        <p14:creationId xmlns:p14="http://schemas.microsoft.com/office/powerpoint/2010/main" val="29120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972531C-E7C3-4B68-A105-99E219D7B801}"/>
              </a:ext>
            </a:extLst>
          </p:cNvPr>
          <p:cNvSpPr>
            <a:spLocks noChangeArrowheads="1"/>
          </p:cNvSpPr>
          <p:nvPr/>
        </p:nvSpPr>
        <p:spPr bwMode="auto">
          <a:xfrm>
            <a:off x="838200" y="365125"/>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s-CL" altLang="es-CL" sz="1400" b="0" i="0" u="none" strike="noStrike" cap="none" normalizeH="0" baseline="0" dirty="0">
              <a:ln>
                <a:noFill/>
              </a:ln>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VINCULACIÓN SOCIEDAD CIVIL-SECTOR PRIVADO</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20. Evalúe las capacidades de su institución para articularse con el sector privado en torno a la gestión del cambio climático a nivel regional.</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1400" b="0" i="0" u="none" strike="noStrike" cap="none" normalizeH="0" baseline="0" dirty="0">
              <a:ln>
                <a:noFill/>
              </a:ln>
              <a:effectLst/>
              <a:latin typeface="+mj-lt"/>
              <a:ea typeface="+mj-ea"/>
              <a:cs typeface="+mj-cs"/>
            </a:endParaRPr>
          </a:p>
        </p:txBody>
      </p:sp>
      <p:pic>
        <p:nvPicPr>
          <p:cNvPr id="21505" name="image27.png" descr="Gráfico, Gráfico circular&#10;&#10;Descripción generada automáticamente">
            <a:extLst>
              <a:ext uri="{FF2B5EF4-FFF2-40B4-BE49-F238E27FC236}">
                <a16:creationId xmlns:a16="http://schemas.microsoft.com/office/drawing/2014/main" id="{F9BF2DBA-8418-4B51-AE62-7C7014B37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76" t="10416" r="1949" b="11011"/>
          <a:stretch>
            <a:fillRect/>
          </a:stretch>
        </p:blipFill>
        <p:spPr bwMode="auto">
          <a:xfrm>
            <a:off x="838200" y="2295114"/>
            <a:ext cx="3750578" cy="3065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48EFD4AA-416D-4D55-B55D-BFC351515266}"/>
              </a:ext>
            </a:extLst>
          </p:cNvPr>
          <p:cNvSpPr>
            <a:spLocks noChangeArrowheads="1"/>
          </p:cNvSpPr>
          <p:nvPr/>
        </p:nvSpPr>
        <p:spPr bwMode="auto">
          <a:xfrm>
            <a:off x="6398703" y="2117869"/>
            <a:ext cx="5181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indent="-228600" fontAlgn="base">
              <a:lnSpc>
                <a:spcPct val="90000"/>
              </a:lnSpc>
              <a:spcBef>
                <a:spcPts val="1000"/>
              </a:spcBef>
              <a:spcAft>
                <a:spcPct val="0"/>
              </a:spcAft>
              <a:buClrTx/>
              <a:buSzTx/>
              <a:buFont typeface="Arial" panose="020B0604020202020204" pitchFamily="34" charset="0"/>
              <a:buChar char="•"/>
              <a:tabLst/>
            </a:pPr>
            <a:r>
              <a:rPr kumimoji="0" lang="es-ES" altLang="es-CL" sz="2600" b="0" i="0" u="none" strike="noStrike" cap="none" normalizeH="0" baseline="0" dirty="0">
                <a:ln>
                  <a:noFill/>
                </a:ln>
                <a:solidFill>
                  <a:schemeClr val="accent1">
                    <a:lumMod val="50000"/>
                  </a:schemeClr>
                </a:solidFill>
                <a:effectLst/>
              </a:rPr>
              <a:t>El 28% de los encuestados evalúa con nota 5 las capacidades de su institución para articularse con el sector privado en torno a la gestión del cambio climático a nivel regional. Le sigue un 21% que evalúa con nota 4, un 20% con nota 6, un 11% con nota 2, un 8% con nota 3, un 7% con nota 7 y un 5% con nota 1.</a:t>
            </a:r>
          </a:p>
        </p:txBody>
      </p:sp>
      <p:sp>
        <p:nvSpPr>
          <p:cNvPr id="10" name="CuadroTexto 9">
            <a:extLst>
              <a:ext uri="{FF2B5EF4-FFF2-40B4-BE49-F238E27FC236}">
                <a16:creationId xmlns:a16="http://schemas.microsoft.com/office/drawing/2014/main" id="{910E9D1B-1456-485D-8519-D0A774BF2299}"/>
              </a:ext>
            </a:extLst>
          </p:cNvPr>
          <p:cNvSpPr txBox="1"/>
          <p:nvPr/>
        </p:nvSpPr>
        <p:spPr>
          <a:xfrm>
            <a:off x="1126222" y="5713244"/>
            <a:ext cx="6094602" cy="341632"/>
          </a:xfrm>
          <a:prstGeom prst="rect">
            <a:avLst/>
          </a:prstGeom>
          <a:noFill/>
        </p:spPr>
        <p:txBody>
          <a:bodyPr wrap="square">
            <a:spAutoFit/>
          </a:bodyPr>
          <a:lstStyle/>
          <a:p>
            <a:pPr marR="0" indent="-228600" fontAlgn="base">
              <a:lnSpc>
                <a:spcPct val="90000"/>
              </a:lnSpc>
              <a:spcBef>
                <a:spcPts val="1000"/>
              </a:spcBef>
              <a:spcAft>
                <a:spcPct val="0"/>
              </a:spcAft>
              <a:buClrTx/>
              <a:buSzTx/>
              <a:buFont typeface="Arial" panose="020B0604020202020204" pitchFamily="34" charset="0"/>
              <a:buChar char="•"/>
              <a:tabLst/>
            </a:pPr>
            <a:r>
              <a:rPr kumimoji="0" lang="es-ES" altLang="es-CL" sz="1800" b="0" i="0" u="none" strike="noStrike" cap="none" normalizeH="0" baseline="0" dirty="0">
                <a:ln>
                  <a:noFill/>
                </a:ln>
                <a:effectLst/>
              </a:rPr>
              <a:t>Fuente: elaboración propia.</a:t>
            </a:r>
          </a:p>
        </p:txBody>
      </p:sp>
      <p:sp>
        <p:nvSpPr>
          <p:cNvPr id="12" name="CuadroTexto 11">
            <a:extLst>
              <a:ext uri="{FF2B5EF4-FFF2-40B4-BE49-F238E27FC236}">
                <a16:creationId xmlns:a16="http://schemas.microsoft.com/office/drawing/2014/main" id="{7E0DDC32-317F-410F-9C2B-F27023197C86}"/>
              </a:ext>
            </a:extLst>
          </p:cNvPr>
          <p:cNvSpPr txBox="1"/>
          <p:nvPr/>
        </p:nvSpPr>
        <p:spPr>
          <a:xfrm>
            <a:off x="0" y="1643890"/>
            <a:ext cx="5181601" cy="446276"/>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2</a:t>
            </a:r>
            <a:r>
              <a:rPr kumimoji="0" lang="es-CL" altLang="es-CL" sz="1000" b="1" i="0" u="none" strike="noStrike" cap="none" normalizeH="0" baseline="0" dirty="0">
                <a:ln>
                  <a:noFill/>
                </a:ln>
                <a:solidFill>
                  <a:schemeClr val="accent1">
                    <a:lumMod val="50000"/>
                  </a:schemeClr>
                </a:solidFill>
                <a:effectLst/>
                <a:latin typeface="+mj-lt"/>
                <a:ea typeface="+mj-ea"/>
                <a:cs typeface="+mj-cs"/>
              </a:rPr>
              <a:t>3</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Evaluación de las capacidades de la institución para articularse con el sector privado.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Tree>
    <p:extLst>
      <p:ext uri="{BB962C8B-B14F-4D97-AF65-F5344CB8AC3E}">
        <p14:creationId xmlns:p14="http://schemas.microsoft.com/office/powerpoint/2010/main" val="148726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FE8B4D3-1C89-42F8-A5EF-F05C53A07736}"/>
              </a:ext>
            </a:extLst>
          </p:cNvPr>
          <p:cNvSpPr>
            <a:spLocks noChangeArrowheads="1"/>
          </p:cNvSpPr>
          <p:nvPr/>
        </p:nvSpPr>
        <p:spPr bwMode="auto">
          <a:xfrm>
            <a:off x="839788" y="457200"/>
            <a:ext cx="3932237" cy="16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s-ES" altLang="es-CL" sz="1300" b="1" i="0" u="none" strike="noStrike" cap="none" normalizeH="0" baseline="0" dirty="0">
                <a:ln>
                  <a:noFill/>
                </a:ln>
                <a:effectLst/>
                <a:latin typeface="+mj-lt"/>
                <a:ea typeface="+mj-ea"/>
                <a:cs typeface="+mj-cs"/>
              </a:rPr>
              <a:t>21. Evalúe las capacidades técnicas de los municipios de su región en el uso de metodologías de diálogo con diversos grupos sociales.</a:t>
            </a:r>
            <a:endParaRPr kumimoji="0" lang="es-CL" altLang="es-CL" sz="1300" b="0" i="0" u="none" strike="noStrike" cap="none" normalizeH="0" baseline="0" dirty="0">
              <a:ln>
                <a:noFill/>
              </a:ln>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1300" b="0" i="0" u="none" strike="noStrike" cap="none" normalizeH="0" baseline="0" dirty="0">
              <a:ln>
                <a:noFill/>
              </a:ln>
              <a:effectLst/>
              <a:latin typeface="+mj-lt"/>
              <a:ea typeface="+mj-ea"/>
              <a:cs typeface="+mj-cs"/>
            </a:endParaRPr>
          </a:p>
        </p:txBody>
      </p:sp>
      <p:pic>
        <p:nvPicPr>
          <p:cNvPr id="22529" name="image42.png">
            <a:extLst>
              <a:ext uri="{FF2B5EF4-FFF2-40B4-BE49-F238E27FC236}">
                <a16:creationId xmlns:a16="http://schemas.microsoft.com/office/drawing/2014/main" id="{C6DD1CD6-4AED-4A66-AC5E-4D3BB56E7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60" t="7692" r="2798" b="11404"/>
          <a:stretch>
            <a:fillRect/>
          </a:stretch>
        </p:blipFill>
        <p:spPr bwMode="auto">
          <a:xfrm>
            <a:off x="6494085" y="1189272"/>
            <a:ext cx="4094937" cy="360974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92304B0D-EE26-4BD1-A879-5022B8C1EEC6}"/>
              </a:ext>
            </a:extLst>
          </p:cNvPr>
          <p:cNvSpPr>
            <a:spLocks noChangeArrowheads="1"/>
          </p:cNvSpPr>
          <p:nvPr/>
        </p:nvSpPr>
        <p:spPr bwMode="auto">
          <a:xfrm>
            <a:off x="839788" y="2057400"/>
            <a:ext cx="3932237" cy="3811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fontAlgn="base">
              <a:lnSpc>
                <a:spcPct val="90000"/>
              </a:lnSpc>
              <a:spcBef>
                <a:spcPts val="1000"/>
              </a:spcBef>
              <a:spcAft>
                <a:spcPct val="0"/>
              </a:spcAft>
              <a:buClrTx/>
              <a:buSzTx/>
              <a:tabLst/>
            </a:pPr>
            <a:r>
              <a:rPr kumimoji="0" lang="es-ES" altLang="es-CL" sz="1600" b="0" i="0" u="none" strike="noStrike" kern="1200" cap="none" normalizeH="0" baseline="0" dirty="0">
                <a:ln>
                  <a:noFill/>
                </a:ln>
                <a:effectLst/>
                <a:latin typeface="+mn-lt"/>
                <a:ea typeface="+mn-ea"/>
                <a:cs typeface="+mn-cs"/>
              </a:rPr>
              <a:t>El 31% de los encuestados evalúa con nota 4 las capacidades técnicas de los municipios de su región en el uso de metodologías de diálogo con diversos grupos sociales. Le sigue un 27% que evalúa con nota 5, un 17% con nota 6, un 11% con nota 3, un 6% con nota 1 y 2 (respectivamente) y un 2% con nota 1.</a:t>
            </a:r>
          </a:p>
        </p:txBody>
      </p:sp>
      <p:sp>
        <p:nvSpPr>
          <p:cNvPr id="9" name="CuadroTexto 8">
            <a:extLst>
              <a:ext uri="{FF2B5EF4-FFF2-40B4-BE49-F238E27FC236}">
                <a16:creationId xmlns:a16="http://schemas.microsoft.com/office/drawing/2014/main" id="{51460079-04EA-4C2B-927E-5502D2F08652}"/>
              </a:ext>
            </a:extLst>
          </p:cNvPr>
          <p:cNvSpPr txBox="1"/>
          <p:nvPr/>
        </p:nvSpPr>
        <p:spPr>
          <a:xfrm>
            <a:off x="5438163" y="457200"/>
            <a:ext cx="6094602" cy="369332"/>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effectLst/>
                <a:latin typeface="+mj-lt"/>
                <a:ea typeface="+mj-ea"/>
                <a:cs typeface="+mj-cs"/>
              </a:rPr>
              <a:t>Gráfico 2</a:t>
            </a:r>
            <a:r>
              <a:rPr kumimoji="0" lang="es-CL" altLang="es-CL" sz="1000" b="1" i="0" u="none" strike="noStrike" cap="none" normalizeH="0" baseline="0" dirty="0">
                <a:ln>
                  <a:noFill/>
                </a:ln>
                <a:effectLst/>
                <a:latin typeface="+mj-lt"/>
                <a:ea typeface="+mj-ea"/>
                <a:cs typeface="+mj-cs"/>
              </a:rPr>
              <a:t>4</a:t>
            </a:r>
            <a:r>
              <a:rPr kumimoji="0" lang="es-ES" altLang="es-CL" sz="1000" b="1" i="0" u="none" strike="noStrike" cap="none" normalizeH="0" baseline="0" dirty="0">
                <a:ln>
                  <a:noFill/>
                </a:ln>
                <a:effectLst/>
                <a:latin typeface="+mj-lt"/>
                <a:ea typeface="+mj-ea"/>
                <a:cs typeface="+mj-cs"/>
              </a:rPr>
              <a:t>. Evaluación de las capacidades de los municipios en el uso de metodologías de diálogos con diversos grupos sociales.</a:t>
            </a:r>
            <a:endParaRPr kumimoji="0" lang="es-CL" altLang="es-CL" sz="1000" b="1" i="0" u="none" strike="noStrike" cap="none" normalizeH="0" baseline="0" dirty="0">
              <a:ln>
                <a:noFill/>
              </a:ln>
              <a:effectLst/>
              <a:latin typeface="+mj-lt"/>
              <a:ea typeface="+mj-ea"/>
              <a:cs typeface="+mj-cs"/>
            </a:endParaRPr>
          </a:p>
        </p:txBody>
      </p:sp>
      <p:sp>
        <p:nvSpPr>
          <p:cNvPr id="11" name="CuadroTexto 10">
            <a:extLst>
              <a:ext uri="{FF2B5EF4-FFF2-40B4-BE49-F238E27FC236}">
                <a16:creationId xmlns:a16="http://schemas.microsoft.com/office/drawing/2014/main" id="{9DF26570-8D02-48D4-A120-F41785F78902}"/>
              </a:ext>
            </a:extLst>
          </p:cNvPr>
          <p:cNvSpPr txBox="1"/>
          <p:nvPr/>
        </p:nvSpPr>
        <p:spPr>
          <a:xfrm>
            <a:off x="7233407" y="5424641"/>
            <a:ext cx="6094602" cy="341632"/>
          </a:xfrm>
          <a:prstGeom prst="rect">
            <a:avLst/>
          </a:prstGeom>
          <a:noFill/>
        </p:spPr>
        <p:txBody>
          <a:bodyPr wrap="square">
            <a:spAutoFit/>
          </a:bodyPr>
          <a:lstStyle/>
          <a:p>
            <a:pPr marR="0" fontAlgn="base">
              <a:lnSpc>
                <a:spcPct val="90000"/>
              </a:lnSpc>
              <a:spcBef>
                <a:spcPts val="1000"/>
              </a:spcBef>
              <a:spcAft>
                <a:spcPct val="0"/>
              </a:spcAft>
              <a:buClrTx/>
              <a:buSzTx/>
              <a:tabLst/>
            </a:pPr>
            <a:r>
              <a:rPr kumimoji="0" lang="es-ES" altLang="es-CL" sz="1800" b="0" i="0" u="none" strike="noStrike" kern="1200" cap="none" normalizeH="0" baseline="0" dirty="0">
                <a:ln>
                  <a:noFill/>
                </a:ln>
                <a:effectLst/>
                <a:latin typeface="+mn-lt"/>
                <a:ea typeface="+mn-ea"/>
                <a:cs typeface="+mn-cs"/>
              </a:rPr>
              <a:t>Fuente: elaboración propia.</a:t>
            </a:r>
          </a:p>
        </p:txBody>
      </p:sp>
    </p:spTree>
    <p:extLst>
      <p:ext uri="{BB962C8B-B14F-4D97-AF65-F5344CB8AC3E}">
        <p14:creationId xmlns:p14="http://schemas.microsoft.com/office/powerpoint/2010/main" val="37779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33ED655-38B9-4B48-B8E0-D955DCE5B46E}"/>
              </a:ext>
            </a:extLst>
          </p:cNvPr>
          <p:cNvSpPr>
            <a:spLocks noChangeArrowheads="1"/>
          </p:cNvSpPr>
          <p:nvPr/>
        </p:nvSpPr>
        <p:spPr bwMode="auto">
          <a:xfrm>
            <a:off x="2869923" y="-180364"/>
            <a:ext cx="5963684" cy="160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s-CL" altLang="es-CL" sz="1000" b="0" i="0" u="none" strike="noStrike" cap="none" normalizeH="0" baseline="0" dirty="0">
              <a:ln>
                <a:noFill/>
              </a:ln>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GÉNERO</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algn="ctr" fontAlgn="base">
              <a:lnSpc>
                <a:spcPct val="90000"/>
              </a:lnSpc>
              <a:spcBef>
                <a:spcPct val="0"/>
              </a:spcBef>
              <a:spcAft>
                <a:spcPts val="600"/>
              </a:spcAft>
              <a:buClrTx/>
              <a:buSzTx/>
              <a:tabLst/>
            </a:pPr>
            <a:r>
              <a:rPr kumimoji="0" lang="es-ES" altLang="es-CL" b="1" i="0" u="none" strike="noStrike" cap="none" normalizeH="0" baseline="0" dirty="0">
                <a:ln>
                  <a:noFill/>
                </a:ln>
                <a:solidFill>
                  <a:schemeClr val="accent1">
                    <a:lumMod val="50000"/>
                  </a:schemeClr>
                </a:solidFill>
                <a:effectLst/>
                <a:latin typeface="+mj-lt"/>
                <a:ea typeface="+mj-ea"/>
                <a:cs typeface="+mj-cs"/>
              </a:rPr>
              <a:t>24. En su opinión: ¿Cuán relevante es el enfoque de género en el diseño de políticas públicas de su institución?</a:t>
            </a:r>
            <a:endParaRPr kumimoji="0" lang="es-CL" altLang="es-CL" b="1" i="0" u="none" strike="noStrike" cap="none" normalizeH="0" baseline="0" dirty="0">
              <a:ln>
                <a:noFill/>
              </a:ln>
              <a:solidFill>
                <a:schemeClr val="accent1">
                  <a:lumMod val="50000"/>
                </a:schemeClr>
              </a:solidFill>
              <a:effectLst/>
              <a:latin typeface="+mj-lt"/>
              <a:ea typeface="+mj-ea"/>
              <a:cs typeface="+mj-cs"/>
            </a:endParaRPr>
          </a:p>
          <a:p>
            <a:pPr marL="0" marR="0" lvl="0" indent="0" fontAlgn="base">
              <a:lnSpc>
                <a:spcPct val="90000"/>
              </a:lnSpc>
              <a:spcBef>
                <a:spcPct val="0"/>
              </a:spcBef>
              <a:spcAft>
                <a:spcPts val="600"/>
              </a:spcAft>
              <a:buClrTx/>
              <a:buSzTx/>
              <a:tabLst/>
            </a:pPr>
            <a:endParaRPr kumimoji="0" lang="es-CL" altLang="es-CL" sz="1000" b="0" i="0" u="none" strike="noStrike" cap="none" normalizeH="0" baseline="0" dirty="0">
              <a:ln>
                <a:noFill/>
              </a:ln>
              <a:effectLst/>
              <a:latin typeface="+mj-lt"/>
              <a:ea typeface="+mj-ea"/>
              <a:cs typeface="+mj-cs"/>
            </a:endParaRPr>
          </a:p>
        </p:txBody>
      </p:sp>
      <p:pic>
        <p:nvPicPr>
          <p:cNvPr id="23553" name="image4.png">
            <a:extLst>
              <a:ext uri="{FF2B5EF4-FFF2-40B4-BE49-F238E27FC236}">
                <a16:creationId xmlns:a16="http://schemas.microsoft.com/office/drawing/2014/main" id="{95DDA947-3FBA-4603-BE9F-2F772431C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05" t="10638" r="7294" b="5673"/>
          <a:stretch>
            <a:fillRect/>
          </a:stretch>
        </p:blipFill>
        <p:spPr bwMode="auto">
          <a:xfrm>
            <a:off x="5022210" y="2141290"/>
            <a:ext cx="5256212" cy="34746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3B106BEA-A178-4B1A-B6BB-0E3DFA527327}"/>
              </a:ext>
            </a:extLst>
          </p:cNvPr>
          <p:cNvSpPr>
            <a:spLocks noChangeArrowheads="1"/>
          </p:cNvSpPr>
          <p:nvPr/>
        </p:nvSpPr>
        <p:spPr bwMode="auto">
          <a:xfrm>
            <a:off x="764287" y="2585906"/>
            <a:ext cx="3932237" cy="38115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fontAlgn="base">
              <a:lnSpc>
                <a:spcPct val="90000"/>
              </a:lnSpc>
              <a:spcBef>
                <a:spcPts val="1000"/>
              </a:spcBef>
              <a:spcAft>
                <a:spcPts val="600"/>
              </a:spcAft>
              <a:buClrTx/>
              <a:buSzTx/>
              <a:tabLst/>
            </a:pPr>
            <a:r>
              <a:rPr kumimoji="0" lang="es-ES" altLang="es-CL" sz="1600" b="0" i="0" u="none" strike="noStrike" kern="1200" cap="none" normalizeH="0" baseline="0" dirty="0">
                <a:ln>
                  <a:noFill/>
                </a:ln>
                <a:solidFill>
                  <a:schemeClr val="accent1">
                    <a:lumMod val="50000"/>
                  </a:schemeClr>
                </a:solidFill>
                <a:effectLst/>
                <a:latin typeface="+mn-lt"/>
                <a:ea typeface="+mn-ea"/>
                <a:cs typeface="+mn-cs"/>
              </a:rPr>
              <a:t>El 36% de los encuestados considera muy relevante el enfoque de género en el diseño de políticas públicas de su institución, seguido de un 34% que lo considera relevante, un 18% medianamente relevante, un 9% poco relevante y un 3% nada relevante. </a:t>
            </a:r>
          </a:p>
        </p:txBody>
      </p:sp>
      <p:sp>
        <p:nvSpPr>
          <p:cNvPr id="9" name="CuadroTexto 8">
            <a:extLst>
              <a:ext uri="{FF2B5EF4-FFF2-40B4-BE49-F238E27FC236}">
                <a16:creationId xmlns:a16="http://schemas.microsoft.com/office/drawing/2014/main" id="{C9D2B1C6-BF55-4060-BB83-138609125D79}"/>
              </a:ext>
            </a:extLst>
          </p:cNvPr>
          <p:cNvSpPr txBox="1"/>
          <p:nvPr/>
        </p:nvSpPr>
        <p:spPr>
          <a:xfrm>
            <a:off x="3419087" y="1530600"/>
            <a:ext cx="6094602" cy="446276"/>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2</a:t>
            </a:r>
            <a:r>
              <a:rPr kumimoji="0" lang="es-CL" altLang="es-CL" sz="1000" b="1" i="0" u="none" strike="noStrike" cap="none" normalizeH="0" baseline="0" dirty="0">
                <a:ln>
                  <a:noFill/>
                </a:ln>
                <a:solidFill>
                  <a:schemeClr val="accent1">
                    <a:lumMod val="50000"/>
                  </a:schemeClr>
                </a:solidFill>
                <a:effectLst/>
                <a:latin typeface="+mj-lt"/>
                <a:ea typeface="+mj-ea"/>
                <a:cs typeface="+mj-cs"/>
              </a:rPr>
              <a:t>5</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Percepción sobre la relevancia del enfoque de género en la institución para el diseño de políticas públicas. </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
        <p:nvSpPr>
          <p:cNvPr id="11" name="CuadroTexto 10">
            <a:extLst>
              <a:ext uri="{FF2B5EF4-FFF2-40B4-BE49-F238E27FC236}">
                <a16:creationId xmlns:a16="http://schemas.microsoft.com/office/drawing/2014/main" id="{EB10B0EB-F832-4498-A93A-4AB37C7F7A1E}"/>
              </a:ext>
            </a:extLst>
          </p:cNvPr>
          <p:cNvSpPr txBox="1"/>
          <p:nvPr/>
        </p:nvSpPr>
        <p:spPr>
          <a:xfrm>
            <a:off x="5333111" y="5900106"/>
            <a:ext cx="6094602" cy="341632"/>
          </a:xfrm>
          <a:prstGeom prst="rect">
            <a:avLst/>
          </a:prstGeom>
          <a:noFill/>
        </p:spPr>
        <p:txBody>
          <a:bodyPr wrap="square">
            <a:spAutoFit/>
          </a:bodyPr>
          <a:lstStyle/>
          <a:p>
            <a:pPr marR="0" fontAlgn="base">
              <a:lnSpc>
                <a:spcPct val="90000"/>
              </a:lnSpc>
              <a:spcBef>
                <a:spcPts val="1000"/>
              </a:spcBef>
              <a:spcAft>
                <a:spcPts val="600"/>
              </a:spcAft>
              <a:buClrTx/>
              <a:buSzTx/>
              <a:tabLst/>
            </a:pPr>
            <a:r>
              <a:rPr kumimoji="0" lang="es-ES" altLang="es-CL" sz="1800" b="0" i="0" u="none" strike="noStrike" kern="1200" cap="none" normalizeH="0" baseline="0" dirty="0">
                <a:ln>
                  <a:noFill/>
                </a:ln>
                <a:solidFill>
                  <a:schemeClr val="accent1">
                    <a:lumMod val="50000"/>
                  </a:schemeClr>
                </a:solidFill>
                <a:effectLst/>
                <a:latin typeface="+mn-lt"/>
                <a:ea typeface="+mn-ea"/>
                <a:cs typeface="+mn-cs"/>
              </a:rPr>
              <a:t>Fuente: elaboración propia.</a:t>
            </a:r>
          </a:p>
        </p:txBody>
      </p:sp>
    </p:spTree>
    <p:extLst>
      <p:ext uri="{BB962C8B-B14F-4D97-AF65-F5344CB8AC3E}">
        <p14:creationId xmlns:p14="http://schemas.microsoft.com/office/powerpoint/2010/main" val="3589159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679ACC5-ABE7-4E91-A5E6-A9C38564F016}"/>
              </a:ext>
            </a:extLst>
          </p:cNvPr>
          <p:cNvPicPr>
            <a:picLocks noChangeAspect="1"/>
          </p:cNvPicPr>
          <p:nvPr/>
        </p:nvPicPr>
        <p:blipFill rotWithShape="1">
          <a:blip r:embed="rId2"/>
          <a:srcRect l="10966" t="67742" r="2784" b="12930"/>
          <a:stretch/>
        </p:blipFill>
        <p:spPr>
          <a:xfrm>
            <a:off x="838199" y="5532437"/>
            <a:ext cx="10515600" cy="1325563"/>
          </a:xfrm>
          <a:prstGeom prst="rect">
            <a:avLst/>
          </a:prstGeom>
        </p:spPr>
      </p:pic>
      <p:sp>
        <p:nvSpPr>
          <p:cNvPr id="3" name="Marcador de contenido 2">
            <a:extLst>
              <a:ext uri="{FF2B5EF4-FFF2-40B4-BE49-F238E27FC236}">
                <a16:creationId xmlns:a16="http://schemas.microsoft.com/office/drawing/2014/main" id="{7AAC935F-4A69-4E7E-AC53-3B3002207CB1}"/>
              </a:ext>
            </a:extLst>
          </p:cNvPr>
          <p:cNvSpPr>
            <a:spLocks noGrp="1"/>
          </p:cNvSpPr>
          <p:nvPr>
            <p:ph idx="1"/>
          </p:nvPr>
        </p:nvSpPr>
        <p:spPr>
          <a:xfrm>
            <a:off x="215702" y="1026354"/>
            <a:ext cx="11760591" cy="4351338"/>
          </a:xfrm>
        </p:spPr>
        <p:txBody>
          <a:bodyPr>
            <a:normAutofit lnSpcReduction="10000"/>
          </a:bodyPr>
          <a:lstStyle/>
          <a:p>
            <a:pPr algn="just"/>
            <a:r>
              <a:rPr lang="es-CL" b="1" dirty="0"/>
              <a:t>Objetivo general</a:t>
            </a:r>
            <a:r>
              <a:rPr lang="es-CL" dirty="0"/>
              <a:t>: Fortalecer las capacidades de los Comités Regionales de Cambio Climático (CORECC), para apoyar la implementación de la Estrategia Climática de Largo Plazo (ECLP) a nivel subnacional</a:t>
            </a:r>
          </a:p>
          <a:p>
            <a:pPr algn="just"/>
            <a:endParaRPr lang="es-CL" dirty="0"/>
          </a:p>
          <a:p>
            <a:pPr algn="just"/>
            <a:r>
              <a:rPr lang="es-CL" b="1" dirty="0"/>
              <a:t>Objetivos específicos</a:t>
            </a:r>
            <a:r>
              <a:rPr lang="es-CL" dirty="0"/>
              <a:t>:</a:t>
            </a:r>
          </a:p>
          <a:p>
            <a:pPr marL="914400" lvl="1" indent="-457200" algn="just">
              <a:buAutoNum type="arabicParenR"/>
            </a:pPr>
            <a:r>
              <a:rPr lang="es-CL" dirty="0"/>
              <a:t>Generar diálogos entre las autoridades de los CORECC para la integración de la ECLP en la gestión subnacional (</a:t>
            </a:r>
            <a:r>
              <a:rPr lang="es-CL" b="1" dirty="0"/>
              <a:t>Diálogos</a:t>
            </a:r>
            <a:r>
              <a:rPr lang="es-CL" dirty="0"/>
              <a:t>)</a:t>
            </a:r>
          </a:p>
          <a:p>
            <a:pPr marL="914400" lvl="1" indent="-457200" algn="just">
              <a:buFont typeface="Arial" panose="020B0604020202020204" pitchFamily="34" charset="0"/>
              <a:buAutoNum type="arabicParenR"/>
            </a:pPr>
            <a:r>
              <a:rPr lang="es-CL" dirty="0"/>
              <a:t>Identificar brechas de capacidades y otras necesidades para fortalecer la implementación de acciones de cambio climático a nivel subnacional (</a:t>
            </a:r>
            <a:r>
              <a:rPr lang="es-CL" b="1" dirty="0"/>
              <a:t>Diálogos</a:t>
            </a:r>
            <a:r>
              <a:rPr lang="es-CL" dirty="0"/>
              <a:t>)</a:t>
            </a:r>
          </a:p>
          <a:p>
            <a:pPr marL="914400" lvl="1" indent="-457200" algn="just">
              <a:buFont typeface="Arial" panose="020B0604020202020204" pitchFamily="34" charset="0"/>
              <a:buAutoNum type="arabicParenR"/>
            </a:pPr>
            <a:r>
              <a:rPr lang="es-CL" dirty="0"/>
              <a:t>Desarrollar un programa de fortalecimiento de capacidades técnicas para la      gestión del cambio climático dirigido a los CORECC (</a:t>
            </a:r>
            <a:r>
              <a:rPr lang="es-CL" b="1" dirty="0"/>
              <a:t>Capacitaciones</a:t>
            </a:r>
            <a:r>
              <a:rPr lang="es-CL" dirty="0"/>
              <a:t>)</a:t>
            </a:r>
          </a:p>
          <a:p>
            <a:pPr marL="457200" lvl="1" indent="0">
              <a:buNone/>
            </a:pPr>
            <a:endParaRPr lang="es-CL" dirty="0"/>
          </a:p>
        </p:txBody>
      </p:sp>
      <p:sp>
        <p:nvSpPr>
          <p:cNvPr id="7" name="Marcador de contenido 2">
            <a:extLst>
              <a:ext uri="{FF2B5EF4-FFF2-40B4-BE49-F238E27FC236}">
                <a16:creationId xmlns:a16="http://schemas.microsoft.com/office/drawing/2014/main" id="{D754481A-CC90-4FA1-8E2D-841D29D7E412}"/>
              </a:ext>
            </a:extLst>
          </p:cNvPr>
          <p:cNvSpPr txBox="1">
            <a:spLocks/>
          </p:cNvSpPr>
          <p:nvPr/>
        </p:nvSpPr>
        <p:spPr>
          <a:xfrm>
            <a:off x="931262" y="163898"/>
            <a:ext cx="10329473" cy="707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Font typeface="Arial" panose="020B0604020202020204" pitchFamily="34" charset="0"/>
              <a:buNone/>
            </a:pPr>
            <a:r>
              <a:rPr lang="es-CL" sz="4400" b="1" dirty="0">
                <a:latin typeface="+mj-lt"/>
              </a:rPr>
              <a:t>Objetivos</a:t>
            </a:r>
          </a:p>
        </p:txBody>
      </p:sp>
    </p:spTree>
    <p:extLst>
      <p:ext uri="{BB962C8B-B14F-4D97-AF65-F5344CB8AC3E}">
        <p14:creationId xmlns:p14="http://schemas.microsoft.com/office/powerpoint/2010/main" val="263605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85A9DBB3-D0AF-4D87-91F3-2C6B0C43D58D}"/>
              </a:ext>
            </a:extLst>
          </p:cNvPr>
          <p:cNvSpPr txBox="1"/>
          <p:nvPr/>
        </p:nvSpPr>
        <p:spPr>
          <a:xfrm>
            <a:off x="871910" y="649968"/>
            <a:ext cx="9155388" cy="4351338"/>
          </a:xfrm>
          <a:prstGeom prst="rect">
            <a:avLst/>
          </a:prstGeom>
        </p:spPr>
        <p:txBody>
          <a:bodyPr vert="horz" lIns="91440" tIns="45720" rIns="91440" bIns="45720" rtlCol="0">
            <a:normAutofit/>
          </a:bodyPr>
          <a:lstStyle/>
          <a:p>
            <a:pPr algn="ctr">
              <a:lnSpc>
                <a:spcPct val="90000"/>
              </a:lnSpc>
              <a:spcBef>
                <a:spcPts val="1600"/>
              </a:spcBef>
              <a:spcAft>
                <a:spcPts val="1200"/>
              </a:spcAft>
            </a:pPr>
            <a:r>
              <a:rPr lang="es-ES" b="1" dirty="0">
                <a:solidFill>
                  <a:schemeClr val="accent1">
                    <a:lumMod val="50000"/>
                  </a:schemeClr>
                </a:solidFill>
                <a:effectLst/>
              </a:rPr>
              <a:t>Análisis de los resultados del cuestionario sobre género </a:t>
            </a:r>
            <a:endParaRPr lang="es-CL" b="1" dirty="0">
              <a:solidFill>
                <a:schemeClr val="accent1">
                  <a:lumMod val="50000"/>
                </a:schemeClr>
              </a:solidFill>
              <a:effectLst/>
            </a:endParaRPr>
          </a:p>
          <a:p>
            <a:pPr algn="ctr">
              <a:lnSpc>
                <a:spcPct val="90000"/>
              </a:lnSpc>
              <a:spcAft>
                <a:spcPts val="1200"/>
              </a:spcAft>
            </a:pPr>
            <a:r>
              <a:rPr lang="es-ES" b="1" dirty="0">
                <a:solidFill>
                  <a:schemeClr val="accent1">
                    <a:lumMod val="50000"/>
                  </a:schemeClr>
                </a:solidFill>
                <a:effectLst/>
              </a:rPr>
              <a:t>¿Cuenta su CORECC con especialistas en género?</a:t>
            </a:r>
            <a:r>
              <a:rPr lang="es-ES" dirty="0">
                <a:solidFill>
                  <a:schemeClr val="accent1">
                    <a:lumMod val="50000"/>
                  </a:schemeClr>
                </a:solidFill>
                <a:effectLst/>
              </a:rPr>
              <a:t> </a:t>
            </a:r>
            <a:endParaRPr lang="es-CL" dirty="0">
              <a:solidFill>
                <a:schemeClr val="accent1">
                  <a:lumMod val="50000"/>
                </a:schemeClr>
              </a:solidFill>
            </a:endParaRPr>
          </a:p>
        </p:txBody>
      </p:sp>
      <p:graphicFrame>
        <p:nvGraphicFramePr>
          <p:cNvPr id="7" name="Marcador de contenido 6">
            <a:extLst>
              <a:ext uri="{FF2B5EF4-FFF2-40B4-BE49-F238E27FC236}">
                <a16:creationId xmlns:a16="http://schemas.microsoft.com/office/drawing/2014/main" id="{E227E24C-D96F-4B37-B8D1-4C6E2CC5DE4F}"/>
              </a:ext>
            </a:extLst>
          </p:cNvPr>
          <p:cNvGraphicFramePr>
            <a:graphicFrameLocks noGrp="1"/>
          </p:cNvGraphicFramePr>
          <p:nvPr>
            <p:ph sz="half" idx="2"/>
            <p:extLst>
              <p:ext uri="{D42A27DB-BD31-4B8C-83A1-F6EECF244321}">
                <p14:modId xmlns:p14="http://schemas.microsoft.com/office/powerpoint/2010/main" val="2790571398"/>
              </p:ext>
            </p:extLst>
          </p:nvPr>
        </p:nvGraphicFramePr>
        <p:xfrm>
          <a:off x="5183155" y="2152548"/>
          <a:ext cx="5181602" cy="3697500"/>
        </p:xfrm>
        <a:graphic>
          <a:graphicData uri="http://schemas.openxmlformats.org/drawingml/2006/table">
            <a:tbl>
              <a:tblPr firstRow="1" bandRow="1">
                <a:tableStyleId>{5C22544A-7EE6-4342-B048-85BDC9FD1C3A}</a:tableStyleId>
              </a:tblPr>
              <a:tblGrid>
                <a:gridCol w="1611783">
                  <a:extLst>
                    <a:ext uri="{9D8B030D-6E8A-4147-A177-3AD203B41FA5}">
                      <a16:colId xmlns:a16="http://schemas.microsoft.com/office/drawing/2014/main" val="3569211621"/>
                    </a:ext>
                  </a:extLst>
                </a:gridCol>
                <a:gridCol w="895936">
                  <a:extLst>
                    <a:ext uri="{9D8B030D-6E8A-4147-A177-3AD203B41FA5}">
                      <a16:colId xmlns:a16="http://schemas.microsoft.com/office/drawing/2014/main" val="3728136489"/>
                    </a:ext>
                  </a:extLst>
                </a:gridCol>
                <a:gridCol w="613260">
                  <a:extLst>
                    <a:ext uri="{9D8B030D-6E8A-4147-A177-3AD203B41FA5}">
                      <a16:colId xmlns:a16="http://schemas.microsoft.com/office/drawing/2014/main" val="2322845046"/>
                    </a:ext>
                  </a:extLst>
                </a:gridCol>
                <a:gridCol w="700067">
                  <a:extLst>
                    <a:ext uri="{9D8B030D-6E8A-4147-A177-3AD203B41FA5}">
                      <a16:colId xmlns:a16="http://schemas.microsoft.com/office/drawing/2014/main" val="1054978466"/>
                    </a:ext>
                  </a:extLst>
                </a:gridCol>
                <a:gridCol w="1360556">
                  <a:extLst>
                    <a:ext uri="{9D8B030D-6E8A-4147-A177-3AD203B41FA5}">
                      <a16:colId xmlns:a16="http://schemas.microsoft.com/office/drawing/2014/main" val="816319074"/>
                    </a:ext>
                  </a:extLst>
                </a:gridCol>
              </a:tblGrid>
              <a:tr h="217500">
                <a:tc>
                  <a:txBody>
                    <a:bodyPr/>
                    <a:lstStyle/>
                    <a:p>
                      <a:pPr algn="ctr">
                        <a:spcAft>
                          <a:spcPts val="1200"/>
                        </a:spcAft>
                      </a:pPr>
                      <a:r>
                        <a:rPr lang="es-ES" sz="1200">
                          <a:effectLst/>
                        </a:rPr>
                        <a:t>Región</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Total </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Sí</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No</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No sabe</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4051964697"/>
                  </a:ext>
                </a:extLst>
              </a:tr>
              <a:tr h="217500">
                <a:tc>
                  <a:txBody>
                    <a:bodyPr/>
                    <a:lstStyle/>
                    <a:p>
                      <a:pPr algn="ctr">
                        <a:spcAft>
                          <a:spcPts val="1200"/>
                        </a:spcAft>
                      </a:pPr>
                      <a:r>
                        <a:rPr lang="es-ES" sz="1200">
                          <a:effectLst/>
                        </a:rPr>
                        <a:t>Arica y Parinacota</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6</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127691541"/>
                  </a:ext>
                </a:extLst>
              </a:tr>
              <a:tr h="217500">
                <a:tc>
                  <a:txBody>
                    <a:bodyPr/>
                    <a:lstStyle/>
                    <a:p>
                      <a:pPr algn="ctr">
                        <a:spcAft>
                          <a:spcPts val="1200"/>
                        </a:spcAft>
                      </a:pPr>
                      <a:r>
                        <a:rPr lang="es-ES" sz="1200">
                          <a:effectLst/>
                        </a:rPr>
                        <a:t>Tarapacá</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16</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4</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5</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2376806448"/>
                  </a:ext>
                </a:extLst>
              </a:tr>
              <a:tr h="217500">
                <a:tc>
                  <a:txBody>
                    <a:bodyPr/>
                    <a:lstStyle/>
                    <a:p>
                      <a:pPr algn="ctr">
                        <a:spcAft>
                          <a:spcPts val="1200"/>
                        </a:spcAft>
                      </a:pPr>
                      <a:r>
                        <a:rPr lang="es-ES" sz="1200">
                          <a:effectLst/>
                        </a:rPr>
                        <a:t>Antofagasta</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3</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2474251743"/>
                  </a:ext>
                </a:extLst>
              </a:tr>
              <a:tr h="217500">
                <a:tc>
                  <a:txBody>
                    <a:bodyPr/>
                    <a:lstStyle/>
                    <a:p>
                      <a:pPr algn="ctr">
                        <a:spcAft>
                          <a:spcPts val="1200"/>
                        </a:spcAft>
                      </a:pPr>
                      <a:r>
                        <a:rPr lang="es-ES" sz="1200">
                          <a:effectLst/>
                        </a:rPr>
                        <a:t>Atacama</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16</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5</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6</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103065156"/>
                  </a:ext>
                </a:extLst>
              </a:tr>
              <a:tr h="217500">
                <a:tc>
                  <a:txBody>
                    <a:bodyPr/>
                    <a:lstStyle/>
                    <a:p>
                      <a:pPr algn="ctr">
                        <a:spcAft>
                          <a:spcPts val="1200"/>
                        </a:spcAft>
                      </a:pPr>
                      <a:r>
                        <a:rPr lang="es-ES" sz="1200">
                          <a:effectLst/>
                        </a:rPr>
                        <a:t>Coquimbo</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13</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11</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2374536506"/>
                  </a:ext>
                </a:extLst>
              </a:tr>
              <a:tr h="217500">
                <a:tc>
                  <a:txBody>
                    <a:bodyPr/>
                    <a:lstStyle/>
                    <a:p>
                      <a:pPr algn="ctr">
                        <a:spcAft>
                          <a:spcPts val="1200"/>
                        </a:spcAft>
                      </a:pPr>
                      <a:r>
                        <a:rPr lang="es-ES" sz="1200">
                          <a:effectLst/>
                        </a:rPr>
                        <a:t>Valparaíso</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5</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3505511955"/>
                  </a:ext>
                </a:extLst>
              </a:tr>
              <a:tr h="217500">
                <a:tc>
                  <a:txBody>
                    <a:bodyPr/>
                    <a:lstStyle/>
                    <a:p>
                      <a:pPr algn="ctr">
                        <a:spcAft>
                          <a:spcPts val="1200"/>
                        </a:spcAft>
                      </a:pPr>
                      <a:r>
                        <a:rPr lang="es-ES" sz="1200">
                          <a:effectLst/>
                        </a:rPr>
                        <a:t>RM</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8</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1359151985"/>
                  </a:ext>
                </a:extLst>
              </a:tr>
              <a:tr h="217500">
                <a:tc>
                  <a:txBody>
                    <a:bodyPr/>
                    <a:lstStyle/>
                    <a:p>
                      <a:pPr algn="ctr">
                        <a:spcAft>
                          <a:spcPts val="1200"/>
                        </a:spcAft>
                      </a:pPr>
                      <a:r>
                        <a:rPr lang="es-ES" sz="1200" dirty="0">
                          <a:effectLst/>
                        </a:rPr>
                        <a:t>O’Higgins</a:t>
                      </a:r>
                      <a:endParaRPr lang="es-CL" sz="1400" dirty="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4</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5</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1147692370"/>
                  </a:ext>
                </a:extLst>
              </a:tr>
              <a:tr h="217500">
                <a:tc>
                  <a:txBody>
                    <a:bodyPr/>
                    <a:lstStyle/>
                    <a:p>
                      <a:pPr algn="ctr">
                        <a:spcAft>
                          <a:spcPts val="1200"/>
                        </a:spcAft>
                      </a:pPr>
                      <a:r>
                        <a:rPr lang="es-ES" sz="1200">
                          <a:effectLst/>
                        </a:rPr>
                        <a:t>Maule</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13</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11</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77395309"/>
                  </a:ext>
                </a:extLst>
              </a:tr>
              <a:tr h="217500">
                <a:tc>
                  <a:txBody>
                    <a:bodyPr/>
                    <a:lstStyle/>
                    <a:p>
                      <a:pPr algn="ctr">
                        <a:spcAft>
                          <a:spcPts val="1200"/>
                        </a:spcAft>
                      </a:pPr>
                      <a:r>
                        <a:rPr lang="es-ES" sz="1200">
                          <a:effectLst/>
                        </a:rPr>
                        <a:t>Ñuble</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8</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6</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3523625219"/>
                  </a:ext>
                </a:extLst>
              </a:tr>
              <a:tr h="217500">
                <a:tc>
                  <a:txBody>
                    <a:bodyPr/>
                    <a:lstStyle/>
                    <a:p>
                      <a:pPr algn="ctr">
                        <a:spcAft>
                          <a:spcPts val="1200"/>
                        </a:spcAft>
                      </a:pPr>
                      <a:r>
                        <a:rPr lang="es-ES" sz="1200">
                          <a:effectLst/>
                        </a:rPr>
                        <a:t>Biobío</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0</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7</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2373207258"/>
                  </a:ext>
                </a:extLst>
              </a:tr>
              <a:tr h="217500">
                <a:tc>
                  <a:txBody>
                    <a:bodyPr/>
                    <a:lstStyle/>
                    <a:p>
                      <a:pPr algn="ctr">
                        <a:spcAft>
                          <a:spcPts val="1200"/>
                        </a:spcAft>
                      </a:pPr>
                      <a:r>
                        <a:rPr lang="es-ES" sz="1200">
                          <a:effectLst/>
                        </a:rPr>
                        <a:t>La Araucanía</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24</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4</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18</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1560599198"/>
                  </a:ext>
                </a:extLst>
              </a:tr>
              <a:tr h="217500">
                <a:tc>
                  <a:txBody>
                    <a:bodyPr/>
                    <a:lstStyle/>
                    <a:p>
                      <a:pPr algn="ctr">
                        <a:spcAft>
                          <a:spcPts val="1200"/>
                        </a:spcAft>
                      </a:pPr>
                      <a:r>
                        <a:rPr lang="es-ES" sz="1200">
                          <a:effectLst/>
                        </a:rPr>
                        <a:t>Los Ríos</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6</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14</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2806782406"/>
                  </a:ext>
                </a:extLst>
              </a:tr>
              <a:tr h="217500">
                <a:tc>
                  <a:txBody>
                    <a:bodyPr/>
                    <a:lstStyle/>
                    <a:p>
                      <a:pPr algn="ctr">
                        <a:spcAft>
                          <a:spcPts val="1200"/>
                        </a:spcAft>
                      </a:pPr>
                      <a:r>
                        <a:rPr lang="es-ES" sz="1200">
                          <a:effectLst/>
                        </a:rPr>
                        <a:t>Los Lagos</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18</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5</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12</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307845035"/>
                  </a:ext>
                </a:extLst>
              </a:tr>
              <a:tr h="217500">
                <a:tc>
                  <a:txBody>
                    <a:bodyPr/>
                    <a:lstStyle/>
                    <a:p>
                      <a:pPr algn="ctr">
                        <a:spcAft>
                          <a:spcPts val="1200"/>
                        </a:spcAft>
                      </a:pPr>
                      <a:r>
                        <a:rPr lang="es-ES" sz="1200">
                          <a:effectLst/>
                        </a:rPr>
                        <a:t>Aysén</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17</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4</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11</a:t>
                      </a:r>
                      <a:endParaRPr lang="es-CL" sz="140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755796731"/>
                  </a:ext>
                </a:extLst>
              </a:tr>
              <a:tr h="217500">
                <a:tc>
                  <a:txBody>
                    <a:bodyPr/>
                    <a:lstStyle/>
                    <a:p>
                      <a:pPr algn="ctr">
                        <a:spcAft>
                          <a:spcPts val="1200"/>
                        </a:spcAft>
                      </a:pPr>
                      <a:r>
                        <a:rPr lang="es-ES" sz="1200">
                          <a:effectLst/>
                        </a:rPr>
                        <a:t>Magallanes</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11</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a:effectLst/>
                        </a:rPr>
                        <a:t>2</a:t>
                      </a:r>
                      <a:endParaRPr lang="es-CL" sz="1400">
                        <a:effectLst/>
                        <a:latin typeface="Times New Roman" panose="02020603050405020304" pitchFamily="18" charset="0"/>
                        <a:ea typeface="Times New Roman" panose="02020603050405020304" pitchFamily="18" charset="0"/>
                      </a:endParaRPr>
                    </a:p>
                  </a:txBody>
                  <a:tcPr marL="78931" marR="78931" marT="0" marB="0"/>
                </a:tc>
                <a:tc>
                  <a:txBody>
                    <a:bodyPr/>
                    <a:lstStyle/>
                    <a:p>
                      <a:pPr algn="ctr">
                        <a:spcAft>
                          <a:spcPts val="1200"/>
                        </a:spcAft>
                      </a:pPr>
                      <a:r>
                        <a:rPr lang="es-ES" sz="1200" dirty="0">
                          <a:effectLst/>
                        </a:rPr>
                        <a:t>7</a:t>
                      </a:r>
                      <a:endParaRPr lang="es-CL" sz="1400" dirty="0">
                        <a:effectLst/>
                        <a:latin typeface="Times New Roman" panose="02020603050405020304" pitchFamily="18" charset="0"/>
                        <a:ea typeface="Times New Roman" panose="02020603050405020304" pitchFamily="18" charset="0"/>
                      </a:endParaRPr>
                    </a:p>
                  </a:txBody>
                  <a:tcPr marL="78931" marR="78931" marT="0" marB="0"/>
                </a:tc>
                <a:extLst>
                  <a:ext uri="{0D108BD9-81ED-4DB2-BD59-A6C34878D82A}">
                    <a16:rowId xmlns:a16="http://schemas.microsoft.com/office/drawing/2014/main" val="3553812327"/>
                  </a:ext>
                </a:extLst>
              </a:tr>
            </a:tbl>
          </a:graphicData>
        </a:graphic>
      </p:graphicFrame>
      <p:pic>
        <p:nvPicPr>
          <p:cNvPr id="39938" name="Picture 2" descr="Ilustración De Dibujos Animados Bailando Hombres Y Mujeres Día De La  Amistad, Dibujos Animados, Pintado A Mano, Dia De La Amistad PNG y PSD para  Descargar Gratis | Pngtree">
            <a:extLst>
              <a:ext uri="{FF2B5EF4-FFF2-40B4-BE49-F238E27FC236}">
                <a16:creationId xmlns:a16="http://schemas.microsoft.com/office/drawing/2014/main" id="{B7E6195A-6981-4802-97D7-0740A1F0A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505" y="2152548"/>
            <a:ext cx="3350937" cy="369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90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5AAF13B-B498-41D6-8BAC-803D3BF0C075}"/>
              </a:ext>
            </a:extLst>
          </p:cNvPr>
          <p:cNvSpPr>
            <a:spLocks noChangeArrowheads="1"/>
          </p:cNvSpPr>
          <p:nvPr/>
        </p:nvSpPr>
        <p:spPr bwMode="auto">
          <a:xfrm>
            <a:off x="838200" y="365125"/>
            <a:ext cx="10515600"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endParaRPr kumimoji="0" lang="es-ES" altLang="es-CL" sz="2100" b="0" i="0" u="none" strike="noStrike" cap="none" normalizeH="0" baseline="0" dirty="0">
              <a:ln>
                <a:noFill/>
              </a:ln>
              <a:effectLst/>
              <a:latin typeface="+mj-lt"/>
              <a:ea typeface="+mj-ea"/>
              <a:cs typeface="+mj-cs"/>
            </a:endParaRPr>
          </a:p>
        </p:txBody>
      </p:sp>
      <p:pic>
        <p:nvPicPr>
          <p:cNvPr id="25601" name="image14.png">
            <a:extLst>
              <a:ext uri="{FF2B5EF4-FFF2-40B4-BE49-F238E27FC236}">
                <a16:creationId xmlns:a16="http://schemas.microsoft.com/office/drawing/2014/main" id="{8AF45731-D7EF-4764-A686-FFA6EFECB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2" t="10072" r="2524" b="15108"/>
          <a:stretch>
            <a:fillRect/>
          </a:stretch>
        </p:blipFill>
        <p:spPr bwMode="auto">
          <a:xfrm>
            <a:off x="159731" y="2343159"/>
            <a:ext cx="3066874" cy="1733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18D1822A-78B5-4D20-821E-83E56B96EE11}"/>
              </a:ext>
            </a:extLst>
          </p:cNvPr>
          <p:cNvSpPr>
            <a:spLocks noChangeArrowheads="1"/>
          </p:cNvSpPr>
          <p:nvPr/>
        </p:nvSpPr>
        <p:spPr bwMode="auto">
          <a:xfrm>
            <a:off x="1441779" y="-61856"/>
            <a:ext cx="8423673"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algn="ctr" fontAlgn="base">
              <a:lnSpc>
                <a:spcPct val="90000"/>
              </a:lnSpc>
              <a:spcBef>
                <a:spcPct val="0"/>
              </a:spcBef>
              <a:spcAft>
                <a:spcPts val="600"/>
              </a:spcAft>
              <a:buClrTx/>
              <a:buSzTx/>
              <a:buFont typeface="Arial" panose="020B0604020202020204" pitchFamily="34" charset="0"/>
              <a:buChar char="•"/>
              <a:tabLst/>
            </a:pPr>
            <a:endParaRPr kumimoji="0" lang="es-CL" altLang="es-CL" sz="2200" b="0" i="0" u="none" strike="noStrike" cap="none" normalizeH="0" baseline="0" dirty="0">
              <a:ln>
                <a:noFill/>
              </a:ln>
              <a:effectLst/>
            </a:endParaRPr>
          </a:p>
          <a:p>
            <a:pPr marR="0" lvl="0" algn="ctr" fontAlgn="base">
              <a:lnSpc>
                <a:spcPct val="90000"/>
              </a:lnSpc>
              <a:spcBef>
                <a:spcPct val="0"/>
              </a:spcBef>
              <a:spcAft>
                <a:spcPts val="600"/>
              </a:spcAft>
              <a:buClrTx/>
              <a:buSzTx/>
              <a:tabLst/>
            </a:pPr>
            <a:r>
              <a:rPr kumimoji="0" lang="es-ES" altLang="es-CL" sz="2200" b="1" i="0" u="none" strike="noStrike" cap="none" normalizeH="0" baseline="0" dirty="0">
                <a:ln>
                  <a:noFill/>
                </a:ln>
                <a:solidFill>
                  <a:schemeClr val="accent1">
                    <a:lumMod val="50000"/>
                  </a:schemeClr>
                </a:solidFill>
                <a:effectLst/>
              </a:rPr>
              <a:t>En relación con su PARCC, evalúe el nivel de dificultad asociado a la elaboración de:</a:t>
            </a:r>
            <a:endParaRPr kumimoji="0" lang="es-CL" altLang="es-CL" sz="2200" b="0" i="0" u="none" strike="noStrike" cap="none" normalizeH="0" baseline="0" dirty="0">
              <a:ln>
                <a:noFill/>
              </a:ln>
              <a:solidFill>
                <a:schemeClr val="accent1">
                  <a:lumMod val="50000"/>
                </a:schemeClr>
              </a:solidFill>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s-CL" altLang="es-CL" sz="2200" b="0" i="0" u="none" strike="noStrike" cap="none" normalizeH="0" baseline="0" dirty="0">
              <a:ln>
                <a:noFill/>
              </a:ln>
              <a:effectLst/>
            </a:endParaRPr>
          </a:p>
        </p:txBody>
      </p:sp>
      <p:sp>
        <p:nvSpPr>
          <p:cNvPr id="9" name="CuadroTexto 8">
            <a:extLst>
              <a:ext uri="{FF2B5EF4-FFF2-40B4-BE49-F238E27FC236}">
                <a16:creationId xmlns:a16="http://schemas.microsoft.com/office/drawing/2014/main" id="{EC1B6568-CF04-4ACC-AAC4-13E6DFEA0F3A}"/>
              </a:ext>
            </a:extLst>
          </p:cNvPr>
          <p:cNvSpPr txBox="1"/>
          <p:nvPr/>
        </p:nvSpPr>
        <p:spPr>
          <a:xfrm>
            <a:off x="280418" y="1329050"/>
            <a:ext cx="2170651" cy="723275"/>
          </a:xfrm>
          <a:prstGeom prst="rect">
            <a:avLst/>
          </a:prstGeom>
          <a:noFill/>
        </p:spPr>
        <p:txBody>
          <a:bodyPr wrap="square">
            <a:spAutoFit/>
          </a:bodyPr>
          <a:lstStyle/>
          <a:p>
            <a:pPr marL="0" marR="0" lvl="0" indent="-228600" algn="ctr" fontAlgn="base">
              <a:lnSpc>
                <a:spcPct val="90000"/>
              </a:lnSpc>
              <a:spcBef>
                <a:spcPct val="0"/>
              </a:spcBef>
              <a:spcAft>
                <a:spcPts val="600"/>
              </a:spcAft>
              <a:buClrTx/>
              <a:buSzTx/>
              <a:buFont typeface="Arial" panose="020B0604020202020204" pitchFamily="34" charset="0"/>
              <a:buChar char="•"/>
              <a:tabLst/>
            </a:pPr>
            <a:r>
              <a:rPr kumimoji="0" lang="es-ES" altLang="es-CL" sz="1000" b="1" i="0" u="none" strike="noStrike" cap="none" normalizeH="0" baseline="0" dirty="0">
                <a:ln>
                  <a:noFill/>
                </a:ln>
                <a:solidFill>
                  <a:schemeClr val="accent1">
                    <a:lumMod val="50000"/>
                  </a:schemeClr>
                </a:solidFill>
                <a:effectLst/>
              </a:rPr>
              <a:t>G</a:t>
            </a:r>
            <a:r>
              <a:rPr kumimoji="0" lang="es-ES" altLang="es-CL" sz="1000" b="1" i="0" u="none" strike="noStrike" cap="none" normalizeH="0" baseline="0" dirty="0" bmk="">
                <a:ln>
                  <a:noFill/>
                </a:ln>
                <a:solidFill>
                  <a:schemeClr val="accent1">
                    <a:lumMod val="50000"/>
                  </a:schemeClr>
                </a:solidFill>
                <a:effectLst/>
              </a:rPr>
              <a:t>ráfico 2</a:t>
            </a:r>
            <a:r>
              <a:rPr kumimoji="0" lang="es-CL" altLang="es-CL" sz="1000" b="1" i="0" u="none" strike="noStrike" cap="none" normalizeH="0" baseline="0" dirty="0" bmk="_Hlk81863691">
                <a:ln>
                  <a:noFill/>
                </a:ln>
                <a:solidFill>
                  <a:schemeClr val="accent1">
                    <a:lumMod val="50000"/>
                  </a:schemeClr>
                </a:solidFill>
                <a:effectLst/>
              </a:rPr>
              <a:t>7</a:t>
            </a:r>
            <a:r>
              <a:rPr kumimoji="0" lang="es-ES" altLang="es-CL" sz="1000" b="1" i="0" u="none" strike="noStrike" cap="none" normalizeH="0" baseline="0" dirty="0" bmk="_Hlk81863691">
                <a:ln>
                  <a:noFill/>
                </a:ln>
                <a:solidFill>
                  <a:schemeClr val="accent1">
                    <a:lumMod val="50000"/>
                  </a:schemeClr>
                </a:solidFill>
                <a:effectLst/>
              </a:rPr>
              <a:t>. </a:t>
            </a:r>
          </a:p>
          <a:p>
            <a:pPr marR="0" lvl="0" algn="ctr" fontAlgn="base">
              <a:lnSpc>
                <a:spcPct val="90000"/>
              </a:lnSpc>
              <a:spcBef>
                <a:spcPct val="0"/>
              </a:spcBef>
              <a:spcAft>
                <a:spcPts val="600"/>
              </a:spcAft>
              <a:buClrTx/>
              <a:buSzTx/>
              <a:tabLst/>
            </a:pPr>
            <a:r>
              <a:rPr kumimoji="0" lang="es-ES" altLang="es-CL" sz="1000" b="1" i="0" u="none" strike="noStrike" cap="none" normalizeH="0" baseline="0" dirty="0" bmk="_Hlk81863691">
                <a:ln>
                  <a:noFill/>
                </a:ln>
                <a:solidFill>
                  <a:schemeClr val="accent1">
                    <a:lumMod val="50000"/>
                  </a:schemeClr>
                </a:solidFill>
                <a:effectLst/>
              </a:rPr>
              <a:t>Nivel de dificultad asociado a la elaboración del capítulo del PARCC “antecedentes de la región"</a:t>
            </a:r>
            <a:endParaRPr kumimoji="0" lang="es-CL" altLang="es-CL" sz="1000" b="1" i="0" u="none" strike="noStrike" cap="none" normalizeH="0" baseline="0" dirty="0">
              <a:ln>
                <a:noFill/>
              </a:ln>
              <a:solidFill>
                <a:schemeClr val="accent1">
                  <a:lumMod val="50000"/>
                </a:schemeClr>
              </a:solidFill>
              <a:effectLst/>
            </a:endParaRPr>
          </a:p>
        </p:txBody>
      </p:sp>
      <p:pic>
        <p:nvPicPr>
          <p:cNvPr id="10" name="image2.png">
            <a:extLst>
              <a:ext uri="{FF2B5EF4-FFF2-40B4-BE49-F238E27FC236}">
                <a16:creationId xmlns:a16="http://schemas.microsoft.com/office/drawing/2014/main" id="{40B512DF-6921-4A43-B03B-14BAB791B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70" t="8450" r="2333" b="13240"/>
          <a:stretch>
            <a:fillRect/>
          </a:stretch>
        </p:blipFill>
        <p:spPr bwMode="auto">
          <a:xfrm>
            <a:off x="3308882" y="2444687"/>
            <a:ext cx="2776627" cy="1733439"/>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802C797B-2A6C-428E-A5F3-1BAF9BD02716}"/>
              </a:ext>
            </a:extLst>
          </p:cNvPr>
          <p:cNvSpPr txBox="1"/>
          <p:nvPr/>
        </p:nvSpPr>
        <p:spPr>
          <a:xfrm>
            <a:off x="3259063" y="1459558"/>
            <a:ext cx="2901932" cy="723275"/>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a:t>
            </a:r>
            <a:r>
              <a:rPr kumimoji="0" lang="es-CL" altLang="es-CL" sz="1000" b="1" i="0" u="none" strike="noStrike" cap="none" normalizeH="0" baseline="0" dirty="0">
                <a:ln>
                  <a:noFill/>
                </a:ln>
                <a:solidFill>
                  <a:schemeClr val="accent1">
                    <a:lumMod val="50000"/>
                  </a:schemeClr>
                </a:solidFill>
                <a:effectLst/>
                <a:latin typeface="+mj-lt"/>
                <a:ea typeface="+mj-ea"/>
                <a:cs typeface="+mj-cs"/>
              </a:rPr>
              <a:t>29</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Nivel de dificultad asociado a la elaboración del capítulo del PARCC “i</a:t>
            </a:r>
            <a:r>
              <a:rPr kumimoji="0" lang="es-ES" altLang="es-CL" sz="1000" b="1" i="0" u="none" strike="noStrike" cap="none" normalizeH="0" baseline="0" dirty="0" bmk="">
                <a:ln>
                  <a:noFill/>
                </a:ln>
                <a:solidFill>
                  <a:schemeClr val="accent1">
                    <a:lumMod val="50000"/>
                  </a:schemeClr>
                </a:solidFill>
                <a:effectLst/>
                <a:latin typeface="+mj-lt"/>
                <a:ea typeface="+mj-ea"/>
                <a:cs typeface="+mj-cs"/>
              </a:rPr>
              <a:t>dentificación de las fuentes de emisión de GEI</a:t>
            </a:r>
            <a:r>
              <a:rPr kumimoji="0" lang="es-ES" altLang="es-CL" sz="1000" b="1" i="0" u="none" strike="noStrike" cap="none" normalizeH="0" baseline="0" dirty="0">
                <a:ln>
                  <a:noFill/>
                </a:ln>
                <a:solidFill>
                  <a:schemeClr val="accent1">
                    <a:lumMod val="50000"/>
                  </a:schemeClr>
                </a:solidFill>
                <a:effectLst/>
                <a:latin typeface="+mj-lt"/>
                <a:ea typeface="+mj-ea"/>
                <a:cs typeface="+mj-cs"/>
              </a:rPr>
              <a:t>"</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pic>
        <p:nvPicPr>
          <p:cNvPr id="13" name="image16.png">
            <a:extLst>
              <a:ext uri="{FF2B5EF4-FFF2-40B4-BE49-F238E27FC236}">
                <a16:creationId xmlns:a16="http://schemas.microsoft.com/office/drawing/2014/main" id="{D5449B35-CF9A-4FC7-88F0-7E5B8E2EE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4" t="11108" r="3217" b="11443"/>
          <a:stretch>
            <a:fillRect/>
          </a:stretch>
        </p:blipFill>
        <p:spPr bwMode="auto">
          <a:xfrm>
            <a:off x="6346504" y="2481187"/>
            <a:ext cx="2929310" cy="166848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FCC77FFD-2A29-4715-9E44-60375C119D6E}"/>
              </a:ext>
            </a:extLst>
          </p:cNvPr>
          <p:cNvSpPr txBox="1"/>
          <p:nvPr/>
        </p:nvSpPr>
        <p:spPr>
          <a:xfrm>
            <a:off x="6263713" y="1439479"/>
            <a:ext cx="2329782" cy="723275"/>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3</a:t>
            </a:r>
            <a:r>
              <a:rPr kumimoji="0" lang="es-CL" altLang="es-CL" sz="1000" b="1" i="0" u="none" strike="noStrike" cap="none" normalizeH="0" baseline="0" dirty="0">
                <a:ln>
                  <a:noFill/>
                </a:ln>
                <a:solidFill>
                  <a:schemeClr val="accent1">
                    <a:lumMod val="50000"/>
                  </a:schemeClr>
                </a:solidFill>
                <a:effectLst/>
                <a:latin typeface="+mj-lt"/>
                <a:ea typeface="+mj-ea"/>
                <a:cs typeface="+mj-cs"/>
              </a:rPr>
              <a:t>1</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Nivel de dificultad asociado a la elaboración del capítulo del PARCC “identificación de medidas de adaptación"</a:t>
            </a:r>
            <a:endParaRPr kumimoji="0" lang="es-CL" altLang="es-CL" sz="1000" b="1" i="0" u="none" strike="noStrike" cap="none" normalizeH="0" baseline="0" dirty="0">
              <a:ln>
                <a:noFill/>
              </a:ln>
              <a:solidFill>
                <a:schemeClr val="accent1">
                  <a:lumMod val="50000"/>
                </a:schemeClr>
              </a:solidFill>
              <a:effectLst/>
              <a:latin typeface="+mj-lt"/>
              <a:ea typeface="+mj-ea"/>
              <a:cs typeface="+mj-cs"/>
            </a:endParaRPr>
          </a:p>
        </p:txBody>
      </p:sp>
      <p:sp>
        <p:nvSpPr>
          <p:cNvPr id="17" name="CuadroTexto 16">
            <a:extLst>
              <a:ext uri="{FF2B5EF4-FFF2-40B4-BE49-F238E27FC236}">
                <a16:creationId xmlns:a16="http://schemas.microsoft.com/office/drawing/2014/main" id="{D98F8EFD-068D-4F90-8D93-A5B56DA4F302}"/>
              </a:ext>
            </a:extLst>
          </p:cNvPr>
          <p:cNvSpPr txBox="1"/>
          <p:nvPr/>
        </p:nvSpPr>
        <p:spPr>
          <a:xfrm>
            <a:off x="4803287" y="6395024"/>
            <a:ext cx="6094602" cy="341632"/>
          </a:xfrm>
          <a:prstGeom prst="rect">
            <a:avLst/>
          </a:prstGeom>
          <a:noFill/>
        </p:spPr>
        <p:txBody>
          <a:bodyPr wrap="square">
            <a:spAutoFit/>
          </a:bodyPr>
          <a:lstStyle/>
          <a:p>
            <a:pPr marR="0" fontAlgn="base">
              <a:lnSpc>
                <a:spcPct val="90000"/>
              </a:lnSpc>
              <a:spcBef>
                <a:spcPts val="1000"/>
              </a:spcBef>
              <a:spcAft>
                <a:spcPct val="0"/>
              </a:spcAft>
              <a:buClrTx/>
              <a:buSzTx/>
              <a:tabLst/>
            </a:pPr>
            <a:r>
              <a:rPr kumimoji="0" lang="es-ES" altLang="es-CL" sz="1800" b="0" i="0" u="none" strike="noStrike" kern="1200" cap="none" normalizeH="0" baseline="0" dirty="0">
                <a:ln>
                  <a:noFill/>
                </a:ln>
                <a:solidFill>
                  <a:schemeClr val="accent1">
                    <a:lumMod val="50000"/>
                  </a:schemeClr>
                </a:solidFill>
                <a:effectLst/>
                <a:latin typeface="+mn-lt"/>
                <a:ea typeface="+mn-ea"/>
                <a:cs typeface="+mn-cs"/>
              </a:rPr>
              <a:t>Fuente: elaboración propia.</a:t>
            </a:r>
          </a:p>
        </p:txBody>
      </p:sp>
      <p:pic>
        <p:nvPicPr>
          <p:cNvPr id="18" name="image10.png">
            <a:extLst>
              <a:ext uri="{FF2B5EF4-FFF2-40B4-BE49-F238E27FC236}">
                <a16:creationId xmlns:a16="http://schemas.microsoft.com/office/drawing/2014/main" id="{C81EE6B5-9763-41D4-8E3F-D8C4E9A09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25" t="12402" r="3081" b="12868"/>
          <a:stretch>
            <a:fillRect/>
          </a:stretch>
        </p:blipFill>
        <p:spPr bwMode="auto">
          <a:xfrm>
            <a:off x="9275814" y="2444686"/>
            <a:ext cx="2521804" cy="163191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C5612AB9-D57F-4946-887A-DB626D1029F0}"/>
              </a:ext>
            </a:extLst>
          </p:cNvPr>
          <p:cNvSpPr txBox="1"/>
          <p:nvPr/>
        </p:nvSpPr>
        <p:spPr>
          <a:xfrm>
            <a:off x="8696213" y="1459558"/>
            <a:ext cx="3387056" cy="695575"/>
          </a:xfrm>
          <a:prstGeom prst="rect">
            <a:avLst/>
          </a:prstGeom>
          <a:noFill/>
        </p:spPr>
        <p:txBody>
          <a:bodyPr wrap="square">
            <a:spAutoFit/>
          </a:bodyPr>
          <a:lstStyle/>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Gráfico 3</a:t>
            </a:r>
            <a:r>
              <a:rPr kumimoji="0" lang="es-CL" altLang="es-CL" sz="1000" b="1" i="0" u="none" strike="noStrike" cap="none" normalizeH="0" baseline="0" dirty="0">
                <a:ln>
                  <a:noFill/>
                </a:ln>
                <a:solidFill>
                  <a:schemeClr val="accent1">
                    <a:lumMod val="50000"/>
                  </a:schemeClr>
                </a:solidFill>
                <a:effectLst/>
                <a:latin typeface="+mj-lt"/>
                <a:ea typeface="+mj-ea"/>
                <a:cs typeface="+mj-cs"/>
              </a:rPr>
              <a:t>3</a:t>
            </a:r>
            <a:r>
              <a:rPr kumimoji="0" lang="es-ES" altLang="es-CL" sz="1000" b="1" i="0" u="none" strike="noStrike" cap="none" normalizeH="0" baseline="0" dirty="0">
                <a:ln>
                  <a:noFill/>
                </a:ln>
                <a:solidFill>
                  <a:schemeClr val="accent1">
                    <a:lumMod val="50000"/>
                  </a:schemeClr>
                </a:solidFill>
                <a:effectLst/>
                <a:latin typeface="+mj-lt"/>
                <a:ea typeface="+mj-ea"/>
                <a:cs typeface="+mj-cs"/>
              </a:rPr>
              <a:t>. </a:t>
            </a:r>
          </a:p>
          <a:p>
            <a:pPr marL="0" marR="0" lvl="0" indent="0" algn="ctr" fontAlgn="base">
              <a:lnSpc>
                <a:spcPct val="90000"/>
              </a:lnSpc>
              <a:spcBef>
                <a:spcPct val="0"/>
              </a:spcBef>
              <a:spcAft>
                <a:spcPts val="600"/>
              </a:spcAft>
              <a:buClrTx/>
              <a:buSzTx/>
              <a:tabLst/>
            </a:pPr>
            <a:r>
              <a:rPr kumimoji="0" lang="es-ES" altLang="es-CL" sz="1000" b="1" i="0" u="none" strike="noStrike" cap="none" normalizeH="0" baseline="0" dirty="0">
                <a:ln>
                  <a:noFill/>
                </a:ln>
                <a:solidFill>
                  <a:schemeClr val="accent1">
                    <a:lumMod val="50000"/>
                  </a:schemeClr>
                </a:solidFill>
                <a:effectLst/>
                <a:latin typeface="+mj-lt"/>
                <a:ea typeface="+mj-ea"/>
                <a:cs typeface="+mj-cs"/>
              </a:rPr>
              <a:t>Nivel de dificultad asociado a la elaboración del capítulo del PARCC “identificación de fuentes de financiamiento</a:t>
            </a:r>
            <a:r>
              <a:rPr kumimoji="0" lang="es-ES" altLang="es-CL" sz="1800" b="1" i="0" u="none" strike="noStrike" cap="none" normalizeH="0" baseline="0" dirty="0">
                <a:ln>
                  <a:noFill/>
                </a:ln>
                <a:solidFill>
                  <a:schemeClr val="accent1">
                    <a:lumMod val="50000"/>
                  </a:schemeClr>
                </a:solidFill>
                <a:effectLst/>
                <a:latin typeface="+mj-lt"/>
                <a:ea typeface="+mj-ea"/>
                <a:cs typeface="+mj-cs"/>
              </a:rPr>
              <a:t>"</a:t>
            </a:r>
            <a:endParaRPr kumimoji="0" lang="es-CL" altLang="es-CL" sz="1800" b="1" i="0" u="none" strike="noStrike" cap="none" normalizeH="0" baseline="0" dirty="0">
              <a:ln>
                <a:noFill/>
              </a:ln>
              <a:solidFill>
                <a:schemeClr val="accent1">
                  <a:lumMod val="50000"/>
                </a:schemeClr>
              </a:solidFill>
              <a:effectLst/>
              <a:latin typeface="+mj-lt"/>
              <a:ea typeface="+mj-ea"/>
              <a:cs typeface="+mj-cs"/>
            </a:endParaRPr>
          </a:p>
        </p:txBody>
      </p:sp>
    </p:spTree>
    <p:extLst>
      <p:ext uri="{BB962C8B-B14F-4D97-AF65-F5344CB8AC3E}">
        <p14:creationId xmlns:p14="http://schemas.microsoft.com/office/powerpoint/2010/main" val="2122456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629FF-28DF-49F4-AC2D-5407B2EAD1D3}"/>
              </a:ext>
            </a:extLst>
          </p:cNvPr>
          <p:cNvSpPr>
            <a:spLocks noGrp="1"/>
          </p:cNvSpPr>
          <p:nvPr>
            <p:ph type="title"/>
          </p:nvPr>
        </p:nvSpPr>
        <p:spPr>
          <a:xfrm>
            <a:off x="839788" y="365125"/>
            <a:ext cx="10515600" cy="1325563"/>
          </a:xfrm>
        </p:spPr>
        <p:txBody>
          <a:bodyPr anchor="ctr">
            <a:normAutofit/>
          </a:bodyPr>
          <a:lstStyle/>
          <a:p>
            <a:pPr algn="ctr"/>
            <a:r>
              <a:rPr lang="es-CL" b="1" dirty="0">
                <a:solidFill>
                  <a:schemeClr val="accent1">
                    <a:lumMod val="50000"/>
                  </a:schemeClr>
                </a:solidFill>
              </a:rPr>
              <a:t>BRECHAS</a:t>
            </a:r>
          </a:p>
        </p:txBody>
      </p:sp>
      <p:sp>
        <p:nvSpPr>
          <p:cNvPr id="4" name="Marcador de contenido 3">
            <a:extLst>
              <a:ext uri="{FF2B5EF4-FFF2-40B4-BE49-F238E27FC236}">
                <a16:creationId xmlns:a16="http://schemas.microsoft.com/office/drawing/2014/main" id="{E19A3847-ED8E-4C18-B523-B7C1F38CD802}"/>
              </a:ext>
            </a:extLst>
          </p:cNvPr>
          <p:cNvSpPr>
            <a:spLocks noGrp="1"/>
          </p:cNvSpPr>
          <p:nvPr>
            <p:ph sz="half" idx="2"/>
          </p:nvPr>
        </p:nvSpPr>
        <p:spPr>
          <a:xfrm>
            <a:off x="628632" y="2093119"/>
            <a:ext cx="5157787" cy="3684588"/>
          </a:xfrm>
        </p:spPr>
        <p:txBody>
          <a:bodyPr>
            <a:normAutofit fontScale="92500" lnSpcReduction="20000"/>
          </a:bodyPr>
          <a:lstStyle/>
          <a:p>
            <a:pPr marL="514350" indent="-514350">
              <a:buFont typeface="+mj-lt"/>
              <a:buAutoNum type="arabicPeriod"/>
            </a:pPr>
            <a:r>
              <a:rPr lang="es-CL" dirty="0">
                <a:solidFill>
                  <a:schemeClr val="accent1">
                    <a:lumMod val="50000"/>
                  </a:schemeClr>
                </a:solidFill>
              </a:rPr>
              <a:t>VOLUNTAD POLITICA</a:t>
            </a:r>
          </a:p>
          <a:p>
            <a:pPr marL="514350" indent="-514350">
              <a:buFont typeface="+mj-lt"/>
              <a:buAutoNum type="arabicPeriod"/>
            </a:pPr>
            <a:r>
              <a:rPr lang="es-CL" dirty="0">
                <a:solidFill>
                  <a:schemeClr val="accent1">
                    <a:lumMod val="50000"/>
                  </a:schemeClr>
                </a:solidFill>
              </a:rPr>
              <a:t>ROTACIÓN DE FUNCIONARIOS</a:t>
            </a:r>
          </a:p>
          <a:p>
            <a:pPr marL="514350" indent="-514350">
              <a:buFont typeface="+mj-lt"/>
              <a:buAutoNum type="arabicPeriod"/>
            </a:pPr>
            <a:r>
              <a:rPr lang="es-CL" dirty="0">
                <a:solidFill>
                  <a:schemeClr val="accent1">
                    <a:lumMod val="50000"/>
                  </a:schemeClr>
                </a:solidFill>
              </a:rPr>
              <a:t>COORDINACIÓN ORGANISMOS DEL ESTADO Y NIVEL CENTRAL</a:t>
            </a:r>
          </a:p>
          <a:p>
            <a:pPr marL="514350" indent="-514350">
              <a:buFont typeface="+mj-lt"/>
              <a:buAutoNum type="arabicPeriod"/>
            </a:pPr>
            <a:r>
              <a:rPr lang="es-CL" dirty="0">
                <a:solidFill>
                  <a:schemeClr val="accent1">
                    <a:lumMod val="50000"/>
                  </a:schemeClr>
                </a:solidFill>
              </a:rPr>
              <a:t>CAPACIDADES Y FINANCIAMIENTO</a:t>
            </a:r>
          </a:p>
          <a:p>
            <a:pPr marL="514350" indent="-514350">
              <a:buFont typeface="+mj-lt"/>
              <a:buAutoNum type="arabicPeriod"/>
            </a:pPr>
            <a:r>
              <a:rPr lang="es-CL" dirty="0">
                <a:solidFill>
                  <a:schemeClr val="accent1">
                    <a:lumMod val="50000"/>
                  </a:schemeClr>
                </a:solidFill>
              </a:rPr>
              <a:t>GÉNERO</a:t>
            </a:r>
          </a:p>
          <a:p>
            <a:pPr marL="514350" indent="-514350">
              <a:buFont typeface="+mj-lt"/>
              <a:buAutoNum type="arabicPeriod"/>
            </a:pPr>
            <a:r>
              <a:rPr lang="es-CL" dirty="0">
                <a:solidFill>
                  <a:schemeClr val="accent1">
                    <a:lumMod val="50000"/>
                  </a:schemeClr>
                </a:solidFill>
              </a:rPr>
              <a:t>COOPERACIÓN INTERNACIONAL</a:t>
            </a:r>
          </a:p>
          <a:p>
            <a:pPr marL="514350" indent="-514350">
              <a:buFont typeface="+mj-lt"/>
              <a:buAutoNum type="arabicPeriod"/>
            </a:pPr>
            <a:r>
              <a:rPr lang="es-CL" dirty="0">
                <a:solidFill>
                  <a:schemeClr val="accent1">
                    <a:lumMod val="50000"/>
                  </a:schemeClr>
                </a:solidFill>
              </a:rPr>
              <a:t>PARTICIPACIÓN</a:t>
            </a:r>
          </a:p>
        </p:txBody>
      </p:sp>
      <p:sp>
        <p:nvSpPr>
          <p:cNvPr id="43013" name="Text Placeholder 4">
            <a:extLst>
              <a:ext uri="{FF2B5EF4-FFF2-40B4-BE49-F238E27FC236}">
                <a16:creationId xmlns:a16="http://schemas.microsoft.com/office/drawing/2014/main" id="{2CD005C6-4F5A-4278-BC12-BDB0046E5552}"/>
              </a:ext>
            </a:extLst>
          </p:cNvPr>
          <p:cNvSpPr>
            <a:spLocks noGrp="1"/>
          </p:cNvSpPr>
          <p:nvPr>
            <p:ph type="body" sz="quarter" idx="3"/>
          </p:nvPr>
        </p:nvSpPr>
        <p:spPr>
          <a:xfrm>
            <a:off x="6172200" y="1681163"/>
            <a:ext cx="5183188" cy="823912"/>
          </a:xfrm>
        </p:spPr>
        <p:txBody>
          <a:bodyPr/>
          <a:lstStyle/>
          <a:p>
            <a:endParaRPr lang="en-US"/>
          </a:p>
        </p:txBody>
      </p:sp>
      <p:pic>
        <p:nvPicPr>
          <p:cNvPr id="43010" name="Picture 2" descr="6 brechas en el aprendizaje a las que debes prestar atención">
            <a:extLst>
              <a:ext uri="{FF2B5EF4-FFF2-40B4-BE49-F238E27FC236}">
                <a16:creationId xmlns:a16="http://schemas.microsoft.com/office/drawing/2014/main" id="{777A879A-FA6E-4296-AB42-0D9C0D279D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3190407"/>
            <a:ext cx="5183188" cy="231392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1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3E43315-28B1-4EB5-8995-CBDD92C10476}"/>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s-CL" b="1" dirty="0">
                <a:solidFill>
                  <a:schemeClr val="accent1">
                    <a:lumMod val="50000"/>
                  </a:schemeClr>
                </a:solidFill>
                <a:effectLst/>
              </a:rPr>
              <a:t>OPORTUNIDADES</a:t>
            </a:r>
            <a:br>
              <a:rPr lang="es-CL" dirty="0">
                <a:effectLst/>
              </a:rPr>
            </a:br>
            <a:endParaRPr lang="en-US" dirty="0"/>
          </a:p>
        </p:txBody>
      </p:sp>
      <p:sp>
        <p:nvSpPr>
          <p:cNvPr id="76" name="Text Placeholder 2">
            <a:extLst>
              <a:ext uri="{FF2B5EF4-FFF2-40B4-BE49-F238E27FC236}">
                <a16:creationId xmlns:a16="http://schemas.microsoft.com/office/drawing/2014/main" id="{CB4EB01B-101A-42BC-87EC-9F7F6ABB479A}"/>
              </a:ext>
            </a:extLst>
          </p:cNvPr>
          <p:cNvSpPr>
            <a:spLocks noGrp="1"/>
          </p:cNvSpPr>
          <p:nvPr>
            <p:ph type="body" idx="1"/>
          </p:nvPr>
        </p:nvSpPr>
        <p:spPr>
          <a:xfrm>
            <a:off x="839788" y="1681163"/>
            <a:ext cx="5157787" cy="823912"/>
          </a:xfrm>
        </p:spPr>
        <p:txBody>
          <a:bodyPr/>
          <a:lstStyle/>
          <a:p>
            <a:endParaRPr lang="en-US"/>
          </a:p>
        </p:txBody>
      </p:sp>
      <p:pic>
        <p:nvPicPr>
          <p:cNvPr id="9" name="Imagen 8" descr="Calendario&#10;&#10;Descripción generada automáticamente con confianza baja">
            <a:extLst>
              <a:ext uri="{FF2B5EF4-FFF2-40B4-BE49-F238E27FC236}">
                <a16:creationId xmlns:a16="http://schemas.microsoft.com/office/drawing/2014/main" id="{8CF3DDAA-947F-4FA3-A9A4-4755FBBB669E}"/>
              </a:ext>
            </a:extLst>
          </p:cNvPr>
          <p:cNvPicPr>
            <a:picLocks noChangeAspect="1"/>
          </p:cNvPicPr>
          <p:nvPr/>
        </p:nvPicPr>
        <p:blipFill rotWithShape="1">
          <a:blip r:embed="rId2"/>
          <a:srcRect r="13368" b="1"/>
          <a:stretch/>
        </p:blipFill>
        <p:spPr>
          <a:xfrm>
            <a:off x="839788" y="2505075"/>
            <a:ext cx="5157787" cy="3684588"/>
          </a:xfrm>
          <a:prstGeom prst="rect">
            <a:avLst/>
          </a:prstGeom>
          <a:noFill/>
        </p:spPr>
      </p:pic>
      <p:sp>
        <p:nvSpPr>
          <p:cNvPr id="78" name="Text Placeholder 4">
            <a:extLst>
              <a:ext uri="{FF2B5EF4-FFF2-40B4-BE49-F238E27FC236}">
                <a16:creationId xmlns:a16="http://schemas.microsoft.com/office/drawing/2014/main" id="{765F7B66-8C63-431F-87DE-56624F8D9CEC}"/>
              </a:ext>
            </a:extLst>
          </p:cNvPr>
          <p:cNvSpPr>
            <a:spLocks noGrp="1"/>
          </p:cNvSpPr>
          <p:nvPr>
            <p:ph type="body" sz="quarter" idx="3"/>
          </p:nvPr>
        </p:nvSpPr>
        <p:spPr>
          <a:xfrm>
            <a:off x="6172200" y="1681163"/>
            <a:ext cx="5183188" cy="823912"/>
          </a:xfrm>
        </p:spPr>
        <p:txBody>
          <a:bodyPr/>
          <a:lstStyle/>
          <a:p>
            <a:endParaRPr lang="en-US"/>
          </a:p>
        </p:txBody>
      </p:sp>
      <p:sp>
        <p:nvSpPr>
          <p:cNvPr id="6" name="CuadroTexto 5">
            <a:extLst>
              <a:ext uri="{FF2B5EF4-FFF2-40B4-BE49-F238E27FC236}">
                <a16:creationId xmlns:a16="http://schemas.microsoft.com/office/drawing/2014/main" id="{B8CCA4A9-FB67-42E8-8DB5-E76F3A0310C7}"/>
              </a:ext>
            </a:extLst>
          </p:cNvPr>
          <p:cNvSpPr txBox="1"/>
          <p:nvPr/>
        </p:nvSpPr>
        <p:spPr>
          <a:xfrm>
            <a:off x="6172200" y="2505075"/>
            <a:ext cx="5183188" cy="3684588"/>
          </a:xfrm>
          <a:prstGeom prst="rect">
            <a:avLst/>
          </a:prstGeom>
        </p:spPr>
        <p:txBody>
          <a:bodyPr vert="horz" lIns="91440" tIns="45720" rIns="91440" bIns="45720" rtlCol="0">
            <a:normAutofit fontScale="92500" lnSpcReduction="20000"/>
          </a:bodyPr>
          <a:lstStyle/>
          <a:p>
            <a:pPr marL="571500" indent="-457200">
              <a:lnSpc>
                <a:spcPct val="90000"/>
              </a:lnSpc>
              <a:spcBef>
                <a:spcPts val="1200"/>
              </a:spcBef>
              <a:spcAft>
                <a:spcPts val="1200"/>
              </a:spcAft>
              <a:buFont typeface="+mj-lt"/>
              <a:buAutoNum type="arabicPeriod"/>
            </a:pPr>
            <a:r>
              <a:rPr lang="es-ES" sz="2200" dirty="0">
                <a:solidFill>
                  <a:schemeClr val="accent1">
                    <a:lumMod val="50000"/>
                  </a:schemeClr>
                </a:solidFill>
                <a:effectLst/>
              </a:rPr>
              <a:t>PROCESO CONSTITUYENTE </a:t>
            </a:r>
          </a:p>
          <a:p>
            <a:pPr marL="571500" indent="-457200">
              <a:lnSpc>
                <a:spcPct val="90000"/>
              </a:lnSpc>
              <a:spcBef>
                <a:spcPts val="1200"/>
              </a:spcBef>
              <a:spcAft>
                <a:spcPts val="1200"/>
              </a:spcAft>
              <a:buFont typeface="+mj-lt"/>
              <a:buAutoNum type="arabicPeriod"/>
            </a:pPr>
            <a:r>
              <a:rPr lang="es-ES" sz="2200" dirty="0">
                <a:solidFill>
                  <a:schemeClr val="accent1">
                    <a:lumMod val="50000"/>
                  </a:schemeClr>
                </a:solidFill>
                <a:effectLst/>
              </a:rPr>
              <a:t>PRÓXIMAS ELECCIONES</a:t>
            </a:r>
          </a:p>
          <a:p>
            <a:pPr marL="571500" indent="-457200">
              <a:lnSpc>
                <a:spcPct val="90000"/>
              </a:lnSpc>
              <a:spcBef>
                <a:spcPts val="1200"/>
              </a:spcBef>
              <a:spcAft>
                <a:spcPts val="1200"/>
              </a:spcAft>
              <a:buFont typeface="+mj-lt"/>
              <a:buAutoNum type="arabicPeriod"/>
            </a:pPr>
            <a:r>
              <a:rPr lang="es-ES" sz="2200" dirty="0">
                <a:solidFill>
                  <a:schemeClr val="accent1">
                    <a:lumMod val="50000"/>
                  </a:schemeClr>
                </a:solidFill>
                <a:effectLst/>
              </a:rPr>
              <a:t>NUEVA INSTITUCIONALIDAD DE GOBERNADORES ELECTOS DEMOCRÁTICAMENTE </a:t>
            </a:r>
          </a:p>
          <a:p>
            <a:pPr marL="571500" indent="-457200">
              <a:lnSpc>
                <a:spcPct val="90000"/>
              </a:lnSpc>
              <a:spcBef>
                <a:spcPts val="1200"/>
              </a:spcBef>
              <a:spcAft>
                <a:spcPts val="1200"/>
              </a:spcAft>
              <a:buFont typeface="+mj-lt"/>
              <a:buAutoNum type="arabicPeriod"/>
            </a:pPr>
            <a:r>
              <a:rPr lang="es-ES" sz="2200" dirty="0">
                <a:solidFill>
                  <a:schemeClr val="accent1">
                    <a:lumMod val="50000"/>
                  </a:schemeClr>
                </a:solidFill>
                <a:effectLst/>
              </a:rPr>
              <a:t>AQUELLAS REGIONES QUE SE ENCUENTRAN EN PROCESO DE ACTUALIZACIÓN DE SUS INSTRUMENTOS DE PLANIFICACIÓN Y DESARROLLO</a:t>
            </a:r>
          </a:p>
          <a:p>
            <a:pPr marL="571500" indent="-457200">
              <a:lnSpc>
                <a:spcPct val="90000"/>
              </a:lnSpc>
              <a:spcBef>
                <a:spcPts val="1200"/>
              </a:spcBef>
              <a:spcAft>
                <a:spcPts val="1200"/>
              </a:spcAft>
              <a:buFont typeface="+mj-lt"/>
              <a:buAutoNum type="arabicPeriod"/>
            </a:pPr>
            <a:r>
              <a:rPr lang="es-ES" sz="2200" dirty="0">
                <a:solidFill>
                  <a:schemeClr val="accent1">
                    <a:lumMod val="50000"/>
                  </a:schemeClr>
                </a:solidFill>
                <a:effectLst/>
              </a:rPr>
              <a:t>LEY DE CAMBIO CLIMÁTICO</a:t>
            </a:r>
          </a:p>
          <a:p>
            <a:pPr marL="342900" indent="-228600">
              <a:lnSpc>
                <a:spcPct val="90000"/>
              </a:lnSpc>
              <a:spcBef>
                <a:spcPts val="1200"/>
              </a:spcBef>
              <a:spcAft>
                <a:spcPts val="1200"/>
              </a:spcAft>
              <a:buFont typeface="Arial" panose="020B0604020202020204" pitchFamily="34" charset="0"/>
              <a:buChar char="•"/>
            </a:pPr>
            <a:endParaRPr lang="es-ES" sz="2200" dirty="0">
              <a:solidFill>
                <a:schemeClr val="accent1">
                  <a:lumMod val="50000"/>
                </a:schemeClr>
              </a:solidFill>
              <a:effectLst/>
            </a:endParaRPr>
          </a:p>
        </p:txBody>
      </p:sp>
    </p:spTree>
    <p:extLst>
      <p:ext uri="{BB962C8B-B14F-4D97-AF65-F5344CB8AC3E}">
        <p14:creationId xmlns:p14="http://schemas.microsoft.com/office/powerpoint/2010/main" val="167796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49A3767-DC14-48DB-B11E-FD6392DC8C80}"/>
              </a:ext>
            </a:extLst>
          </p:cNvPr>
          <p:cNvPicPr>
            <a:picLocks noChangeAspect="1"/>
          </p:cNvPicPr>
          <p:nvPr/>
        </p:nvPicPr>
        <p:blipFill rotWithShape="1">
          <a:blip r:embed="rId2"/>
          <a:srcRect l="9296" r="1055" b="-1"/>
          <a:stretch/>
        </p:blipFill>
        <p:spPr>
          <a:xfrm>
            <a:off x="3304692" y="1572246"/>
            <a:ext cx="6172200" cy="4873625"/>
          </a:xfrm>
          <a:prstGeom prst="rect">
            <a:avLst/>
          </a:prstGeom>
          <a:noFill/>
        </p:spPr>
      </p:pic>
      <p:pic>
        <p:nvPicPr>
          <p:cNvPr id="8" name="Imagen 7">
            <a:extLst>
              <a:ext uri="{FF2B5EF4-FFF2-40B4-BE49-F238E27FC236}">
                <a16:creationId xmlns:a16="http://schemas.microsoft.com/office/drawing/2014/main" id="{84BBE3C5-9942-4352-BB85-476418DFDCDA}"/>
              </a:ext>
            </a:extLst>
          </p:cNvPr>
          <p:cNvPicPr>
            <a:picLocks noChangeAspect="1"/>
          </p:cNvPicPr>
          <p:nvPr/>
        </p:nvPicPr>
        <p:blipFill>
          <a:blip r:embed="rId3"/>
          <a:stretch>
            <a:fillRect/>
          </a:stretch>
        </p:blipFill>
        <p:spPr>
          <a:xfrm>
            <a:off x="4876317" y="675861"/>
            <a:ext cx="3028950" cy="1514475"/>
          </a:xfrm>
          <a:prstGeom prst="rect">
            <a:avLst/>
          </a:prstGeom>
        </p:spPr>
      </p:pic>
    </p:spTree>
    <p:extLst>
      <p:ext uri="{BB962C8B-B14F-4D97-AF65-F5344CB8AC3E}">
        <p14:creationId xmlns:p14="http://schemas.microsoft.com/office/powerpoint/2010/main" val="229532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http://elaboratumonografiapasoapaso.com/blog/wp-content/uploads/2011/03/Ideas-de-tema-de-investigaci%C3%B3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8751" y="1773237"/>
            <a:ext cx="10556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7" name="Picture 8" descr="http://www.marmorinforma.mx/var/ezflow_site/storage/images/nacional/vida-y-arte/arte-advierte-sobre-peligros-del-cambio-climatico/217212-1-esl-ES/Arte-advierte-sobre-peligros-del-cambio-climatico_politicamai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4" y="2781300"/>
            <a:ext cx="2520951" cy="2325688"/>
          </a:xfrm>
        </p:spPr>
      </p:pic>
      <p:sp>
        <p:nvSpPr>
          <p:cNvPr id="3077" name="7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32" indent="-285744" eaLnBrk="0" hangingPunct="0">
              <a:defRPr>
                <a:solidFill>
                  <a:schemeClr val="tx1"/>
                </a:solidFill>
                <a:latin typeface="Arial" panose="020B0604020202020204" pitchFamily="34" charset="0"/>
                <a:cs typeface="Arial" panose="020B0604020202020204" pitchFamily="34" charset="0"/>
              </a:defRPr>
            </a:lvl2pPr>
            <a:lvl3pPr marL="1142971" indent="-228594" eaLnBrk="0" hangingPunct="0">
              <a:defRPr>
                <a:solidFill>
                  <a:schemeClr val="tx1"/>
                </a:solidFill>
                <a:latin typeface="Arial" panose="020B0604020202020204" pitchFamily="34" charset="0"/>
                <a:cs typeface="Arial" panose="020B0604020202020204" pitchFamily="34" charset="0"/>
              </a:defRPr>
            </a:lvl3pPr>
            <a:lvl4pPr marL="1600160" indent="-228594" eaLnBrk="0" hangingPunct="0">
              <a:defRPr>
                <a:solidFill>
                  <a:schemeClr val="tx1"/>
                </a:solidFill>
                <a:latin typeface="Arial" panose="020B0604020202020204" pitchFamily="34" charset="0"/>
                <a:cs typeface="Arial" panose="020B0604020202020204" pitchFamily="34" charset="0"/>
              </a:defRPr>
            </a:lvl4pPr>
            <a:lvl5pPr marL="2057349" indent="-228594" eaLnBrk="0" hangingPunct="0">
              <a:defRPr>
                <a:solidFill>
                  <a:schemeClr val="tx1"/>
                </a:solidFill>
                <a:latin typeface="Arial" panose="020B0604020202020204" pitchFamily="34" charset="0"/>
                <a:cs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4CFF9F-F16B-406C-B1B5-EB666AACC2C2}" type="slidenum">
              <a:rPr lang="es-ES" altLang="es-CL">
                <a:solidFill>
                  <a:srgbClr val="AFADA5"/>
                </a:solidFill>
                <a:latin typeface="Calibri" panose="020F0502020204030204" pitchFamily="34" charset="0"/>
              </a:rPr>
              <a:pPr eaLnBrk="1" hangingPunct="1"/>
              <a:t>25</a:t>
            </a:fld>
            <a:endParaRPr lang="es-ES" altLang="es-CL">
              <a:solidFill>
                <a:srgbClr val="AFADA5"/>
              </a:solidFill>
              <a:latin typeface="Calibri" panose="020F0502020204030204" pitchFamily="34" charset="0"/>
            </a:endParaRPr>
          </a:p>
        </p:txBody>
      </p:sp>
      <p:pic>
        <p:nvPicPr>
          <p:cNvPr id="169989" name="Picture 10" descr="http://www.apruchile.com/imagenes/monumentoMinim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2852737"/>
            <a:ext cx="2951163" cy="22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12" descr="http://www.icei.uchile.cl/u/ImageServlet?idDocumento=84433&amp;indice=0&amp;nocch=2012090318355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5" y="2852740"/>
            <a:ext cx="2336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1" name="8 Rectángulo"/>
          <p:cNvSpPr>
            <a:spLocks noChangeArrowheads="1"/>
          </p:cNvSpPr>
          <p:nvPr/>
        </p:nvSpPr>
        <p:spPr bwMode="auto">
          <a:xfrm>
            <a:off x="2087561" y="1822342"/>
            <a:ext cx="79692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MX" altLang="es-CL" b="1" dirty="0">
                <a:solidFill>
                  <a:srgbClr val="31859C"/>
                </a:solidFill>
              </a:rPr>
              <a:t>¡GRACIAS!</a:t>
            </a:r>
          </a:p>
          <a:p>
            <a:pPr algn="ctr" eaLnBrk="1" hangingPunct="1"/>
            <a:r>
              <a:rPr lang="es-MX" altLang="es-CL" b="1" dirty="0">
                <a:solidFill>
                  <a:srgbClr val="31859C"/>
                </a:solidFill>
              </a:rPr>
              <a:t>pmoraga@derecho.uchile.cl</a:t>
            </a:r>
            <a:endParaRPr lang="es-CL" altLang="es-CL" b="1" dirty="0">
              <a:solidFill>
                <a:srgbClr val="31859C"/>
              </a:solidFill>
            </a:endParaRPr>
          </a:p>
        </p:txBody>
      </p:sp>
      <p:pic>
        <p:nvPicPr>
          <p:cNvPr id="3" name="Imagen 2">
            <a:extLst>
              <a:ext uri="{FF2B5EF4-FFF2-40B4-BE49-F238E27FC236}">
                <a16:creationId xmlns:a16="http://schemas.microsoft.com/office/drawing/2014/main" id="{0EE6E29D-2881-47E8-8144-6DE27A283DA1}"/>
              </a:ext>
            </a:extLst>
          </p:cNvPr>
          <p:cNvPicPr>
            <a:picLocks noChangeAspect="1"/>
          </p:cNvPicPr>
          <p:nvPr/>
        </p:nvPicPr>
        <p:blipFill>
          <a:blip r:embed="rId6"/>
          <a:stretch>
            <a:fillRect/>
          </a:stretch>
        </p:blipFill>
        <p:spPr>
          <a:xfrm>
            <a:off x="4800601" y="5140529"/>
            <a:ext cx="2951163" cy="1280271"/>
          </a:xfrm>
          <a:prstGeom prst="rect">
            <a:avLst/>
          </a:prstGeom>
        </p:spPr>
      </p:pic>
      <p:pic>
        <p:nvPicPr>
          <p:cNvPr id="5" name="Imagen 4">
            <a:extLst>
              <a:ext uri="{FF2B5EF4-FFF2-40B4-BE49-F238E27FC236}">
                <a16:creationId xmlns:a16="http://schemas.microsoft.com/office/drawing/2014/main" id="{7A75C135-3746-4C68-A5D7-4E28CFC9BACF}"/>
              </a:ext>
            </a:extLst>
          </p:cNvPr>
          <p:cNvPicPr>
            <a:picLocks noChangeAspect="1"/>
          </p:cNvPicPr>
          <p:nvPr/>
        </p:nvPicPr>
        <p:blipFill>
          <a:blip r:embed="rId7"/>
          <a:stretch>
            <a:fillRect/>
          </a:stretch>
        </p:blipFill>
        <p:spPr>
          <a:xfrm>
            <a:off x="4800601" y="6356350"/>
            <a:ext cx="2951163" cy="365125"/>
          </a:xfrm>
          <a:prstGeom prst="rect">
            <a:avLst/>
          </a:prstGeom>
        </p:spPr>
      </p:pic>
    </p:spTree>
    <p:extLst>
      <p:ext uri="{BB962C8B-B14F-4D97-AF65-F5344CB8AC3E}">
        <p14:creationId xmlns:p14="http://schemas.microsoft.com/office/powerpoint/2010/main" val="195563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EBAF9-16FF-4661-BB15-431EBB09A7D4}"/>
              </a:ext>
            </a:extLst>
          </p:cNvPr>
          <p:cNvSpPr>
            <a:spLocks noGrp="1"/>
          </p:cNvSpPr>
          <p:nvPr>
            <p:ph type="title"/>
          </p:nvPr>
        </p:nvSpPr>
        <p:spPr>
          <a:xfrm>
            <a:off x="838199" y="-4763"/>
            <a:ext cx="10515600" cy="1325563"/>
          </a:xfrm>
        </p:spPr>
        <p:txBody>
          <a:bodyPr>
            <a:normAutofit/>
          </a:bodyPr>
          <a:lstStyle/>
          <a:p>
            <a:pPr algn="ctr"/>
            <a:r>
              <a:rPr lang="es-CL" b="1" dirty="0"/>
              <a:t>Principales actividades </a:t>
            </a:r>
          </a:p>
        </p:txBody>
      </p:sp>
      <p:pic>
        <p:nvPicPr>
          <p:cNvPr id="8" name="Imagen 7">
            <a:extLst>
              <a:ext uri="{FF2B5EF4-FFF2-40B4-BE49-F238E27FC236}">
                <a16:creationId xmlns:a16="http://schemas.microsoft.com/office/drawing/2014/main" id="{241FF007-75B2-457F-9EE7-BE68C7A9E33A}"/>
              </a:ext>
            </a:extLst>
          </p:cNvPr>
          <p:cNvPicPr>
            <a:picLocks noChangeAspect="1"/>
          </p:cNvPicPr>
          <p:nvPr/>
        </p:nvPicPr>
        <p:blipFill rotWithShape="1">
          <a:blip r:embed="rId2"/>
          <a:srcRect l="10966" t="67742" r="2784" b="12930"/>
          <a:stretch/>
        </p:blipFill>
        <p:spPr>
          <a:xfrm>
            <a:off x="838199" y="5532437"/>
            <a:ext cx="10515600" cy="1325563"/>
          </a:xfrm>
          <a:prstGeom prst="rect">
            <a:avLst/>
          </a:prstGeom>
        </p:spPr>
      </p:pic>
      <p:sp>
        <p:nvSpPr>
          <p:cNvPr id="5" name="Marcador de contenido 4">
            <a:extLst>
              <a:ext uri="{FF2B5EF4-FFF2-40B4-BE49-F238E27FC236}">
                <a16:creationId xmlns:a16="http://schemas.microsoft.com/office/drawing/2014/main" id="{C6779EF6-2A3D-4CC3-BD7C-523AAC710127}"/>
              </a:ext>
            </a:extLst>
          </p:cNvPr>
          <p:cNvSpPr>
            <a:spLocks noGrp="1"/>
          </p:cNvSpPr>
          <p:nvPr>
            <p:ph idx="1"/>
          </p:nvPr>
        </p:nvSpPr>
        <p:spPr>
          <a:xfrm>
            <a:off x="838199" y="1320800"/>
            <a:ext cx="10515600" cy="4351338"/>
          </a:xfrm>
        </p:spPr>
        <p:txBody>
          <a:bodyPr/>
          <a:lstStyle/>
          <a:p>
            <a:r>
              <a:rPr lang="es-CL" u="sng" dirty="0"/>
              <a:t>Diálogos</a:t>
            </a:r>
            <a:r>
              <a:rPr lang="es-CL" dirty="0"/>
              <a:t>:</a:t>
            </a:r>
          </a:p>
          <a:p>
            <a:endParaRPr lang="es-CL" dirty="0"/>
          </a:p>
          <a:p>
            <a:pPr lvl="1"/>
            <a:r>
              <a:rPr lang="es-CL" b="1" u="sng" dirty="0">
                <a:latin typeface="+mj-lt"/>
              </a:rPr>
              <a:t>Objetivo</a:t>
            </a:r>
            <a:r>
              <a:rPr lang="es-CL" dirty="0">
                <a:latin typeface="+mj-lt"/>
              </a:rPr>
              <a:t>: </a:t>
            </a:r>
            <a:r>
              <a:rPr lang="es-ES" b="0" i="0" u="none" strike="noStrike" baseline="0" dirty="0">
                <a:solidFill>
                  <a:srgbClr val="000000"/>
                </a:solidFill>
                <a:latin typeface="+mj-lt"/>
              </a:rPr>
              <a:t>Promover un diálogo entre las autoridades que integran los Comités Regionales de Cambio Climático, respecto del rol y de los desafíos regionales en el desarrollo e implementación de la política pública en cambio climático, en particular, en relación con la Estrategia Climática de Largo Plazo al 2050. </a:t>
            </a:r>
            <a:endParaRPr lang="es-CL" dirty="0">
              <a:latin typeface="+mj-lt"/>
            </a:endParaRPr>
          </a:p>
          <a:p>
            <a:pPr lvl="1"/>
            <a:r>
              <a:rPr lang="es-CL" b="1" u="sng" dirty="0">
                <a:latin typeface="+mj-lt"/>
              </a:rPr>
              <a:t>Reuniones:</a:t>
            </a:r>
            <a:r>
              <a:rPr lang="es-CL" dirty="0">
                <a:latin typeface="+mj-lt"/>
              </a:rPr>
              <a:t> 20: 16 regionales + 3 </a:t>
            </a:r>
            <a:r>
              <a:rPr lang="es-CL" dirty="0" err="1">
                <a:latin typeface="+mj-lt"/>
              </a:rPr>
              <a:t>macrozonales</a:t>
            </a:r>
            <a:r>
              <a:rPr lang="es-CL" dirty="0">
                <a:latin typeface="+mj-lt"/>
              </a:rPr>
              <a:t> + 1 nacional</a:t>
            </a:r>
          </a:p>
          <a:p>
            <a:pPr lvl="1"/>
            <a:r>
              <a:rPr lang="es-CL" b="1" u="sng" dirty="0">
                <a:latin typeface="+mj-lt"/>
              </a:rPr>
              <a:t>Fechas: </a:t>
            </a:r>
            <a:r>
              <a:rPr lang="es-CL" dirty="0">
                <a:latin typeface="+mj-lt"/>
              </a:rPr>
              <a:t>09-30 de agosto. </a:t>
            </a:r>
          </a:p>
          <a:p>
            <a:pPr marL="457200" lvl="1" indent="0">
              <a:buNone/>
            </a:pPr>
            <a:endParaRPr lang="es-CL" dirty="0"/>
          </a:p>
        </p:txBody>
      </p:sp>
    </p:spTree>
    <p:extLst>
      <p:ext uri="{BB962C8B-B14F-4D97-AF65-F5344CB8AC3E}">
        <p14:creationId xmlns:p14="http://schemas.microsoft.com/office/powerpoint/2010/main" val="411353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EBAF9-16FF-4661-BB15-431EBB09A7D4}"/>
              </a:ext>
            </a:extLst>
          </p:cNvPr>
          <p:cNvSpPr>
            <a:spLocks noGrp="1"/>
          </p:cNvSpPr>
          <p:nvPr>
            <p:ph type="title"/>
          </p:nvPr>
        </p:nvSpPr>
        <p:spPr>
          <a:xfrm>
            <a:off x="838199" y="-4763"/>
            <a:ext cx="10515600" cy="1325563"/>
          </a:xfrm>
        </p:spPr>
        <p:txBody>
          <a:bodyPr>
            <a:normAutofit/>
          </a:bodyPr>
          <a:lstStyle/>
          <a:p>
            <a:pPr algn="ctr"/>
            <a:r>
              <a:rPr lang="es-CL" b="1"/>
              <a:t>Principales actividades </a:t>
            </a:r>
            <a:endParaRPr lang="es-CL" b="1" dirty="0"/>
          </a:p>
        </p:txBody>
      </p:sp>
      <p:pic>
        <p:nvPicPr>
          <p:cNvPr id="8" name="Imagen 7">
            <a:extLst>
              <a:ext uri="{FF2B5EF4-FFF2-40B4-BE49-F238E27FC236}">
                <a16:creationId xmlns:a16="http://schemas.microsoft.com/office/drawing/2014/main" id="{241FF007-75B2-457F-9EE7-BE68C7A9E33A}"/>
              </a:ext>
            </a:extLst>
          </p:cNvPr>
          <p:cNvPicPr>
            <a:picLocks noChangeAspect="1"/>
          </p:cNvPicPr>
          <p:nvPr/>
        </p:nvPicPr>
        <p:blipFill rotWithShape="1">
          <a:blip r:embed="rId2"/>
          <a:srcRect l="10966" t="67742" r="2784" b="12930"/>
          <a:stretch/>
        </p:blipFill>
        <p:spPr>
          <a:xfrm>
            <a:off x="838199" y="5532437"/>
            <a:ext cx="10515600" cy="1325563"/>
          </a:xfrm>
          <a:prstGeom prst="rect">
            <a:avLst/>
          </a:prstGeom>
        </p:spPr>
      </p:pic>
      <p:sp>
        <p:nvSpPr>
          <p:cNvPr id="5" name="Marcador de contenido 4">
            <a:extLst>
              <a:ext uri="{FF2B5EF4-FFF2-40B4-BE49-F238E27FC236}">
                <a16:creationId xmlns:a16="http://schemas.microsoft.com/office/drawing/2014/main" id="{C6779EF6-2A3D-4CC3-BD7C-523AAC710127}"/>
              </a:ext>
            </a:extLst>
          </p:cNvPr>
          <p:cNvSpPr>
            <a:spLocks noGrp="1"/>
          </p:cNvSpPr>
          <p:nvPr>
            <p:ph idx="1"/>
          </p:nvPr>
        </p:nvSpPr>
        <p:spPr>
          <a:xfrm>
            <a:off x="838199" y="1320800"/>
            <a:ext cx="10515600" cy="4351338"/>
          </a:xfrm>
        </p:spPr>
        <p:txBody>
          <a:bodyPr/>
          <a:lstStyle/>
          <a:p>
            <a:r>
              <a:rPr lang="es-CL" u="sng" dirty="0"/>
              <a:t>Capacitaciones:</a:t>
            </a:r>
          </a:p>
          <a:p>
            <a:endParaRPr lang="es-CL" u="sng" dirty="0"/>
          </a:p>
          <a:p>
            <a:pPr lvl="1"/>
            <a:r>
              <a:rPr lang="es-CL" b="1" u="sng" dirty="0">
                <a:latin typeface="+mj-lt"/>
              </a:rPr>
              <a:t>Objetivo: </a:t>
            </a:r>
            <a:r>
              <a:rPr lang="es-CL" b="0" i="0" u="none" strike="noStrike" baseline="0" dirty="0">
                <a:solidFill>
                  <a:srgbClr val="000000"/>
                </a:solidFill>
                <a:latin typeface="+mj-lt"/>
              </a:rPr>
              <a:t>fortalecer los conocimientos y capacidades de gestión del cambio climático a nivel subnacional. </a:t>
            </a:r>
          </a:p>
          <a:p>
            <a:pPr lvl="1"/>
            <a:r>
              <a:rPr lang="es-CL" b="1" u="sng" dirty="0">
                <a:solidFill>
                  <a:srgbClr val="000000"/>
                </a:solidFill>
                <a:latin typeface="+mj-lt"/>
              </a:rPr>
              <a:t>Programa</a:t>
            </a:r>
            <a:r>
              <a:rPr lang="es-CL" b="1" dirty="0">
                <a:solidFill>
                  <a:srgbClr val="000000"/>
                </a:solidFill>
                <a:latin typeface="+mj-lt"/>
              </a:rPr>
              <a:t>: </a:t>
            </a:r>
            <a:r>
              <a:rPr lang="es-CL" dirty="0">
                <a:solidFill>
                  <a:srgbClr val="000000"/>
                </a:solidFill>
                <a:latin typeface="+mj-lt"/>
              </a:rPr>
              <a:t>Tres módulos con un total de 12 horas lectivas distribuidas en 3 semanas (semana del 20, 27 de septiembre y 04 de octubre)</a:t>
            </a:r>
          </a:p>
          <a:p>
            <a:pPr lvl="2"/>
            <a:r>
              <a:rPr lang="es-CL" dirty="0">
                <a:solidFill>
                  <a:srgbClr val="000000"/>
                </a:solidFill>
                <a:latin typeface="+mj-lt"/>
              </a:rPr>
              <a:t>Riesgo, vulnerabilidad y adaptación</a:t>
            </a:r>
          </a:p>
          <a:p>
            <a:pPr lvl="2"/>
            <a:r>
              <a:rPr lang="es-CL" dirty="0">
                <a:solidFill>
                  <a:srgbClr val="000000"/>
                </a:solidFill>
                <a:latin typeface="+mj-lt"/>
              </a:rPr>
              <a:t>Emisiones de Gases de Efecto Invernadero (GEI) y mitigación</a:t>
            </a:r>
          </a:p>
          <a:p>
            <a:pPr lvl="2"/>
            <a:r>
              <a:rPr lang="es-CL" dirty="0">
                <a:solidFill>
                  <a:srgbClr val="000000"/>
                </a:solidFill>
                <a:latin typeface="+mj-lt"/>
              </a:rPr>
              <a:t>Instrumentos de gestión subnacional</a:t>
            </a:r>
          </a:p>
          <a:p>
            <a:pPr lvl="1"/>
            <a:r>
              <a:rPr lang="es-CL" b="1" u="sng" dirty="0">
                <a:solidFill>
                  <a:srgbClr val="000000"/>
                </a:solidFill>
                <a:latin typeface="+mj-lt"/>
              </a:rPr>
              <a:t>Participantes</a:t>
            </a:r>
            <a:r>
              <a:rPr lang="es-CL" dirty="0">
                <a:solidFill>
                  <a:srgbClr val="000000"/>
                </a:solidFill>
                <a:latin typeface="+mj-lt"/>
              </a:rPr>
              <a:t>: 100-300 miembros de los CORECC. </a:t>
            </a:r>
          </a:p>
          <a:p>
            <a:pPr marL="457200" lvl="1" indent="0">
              <a:buNone/>
            </a:pPr>
            <a:endParaRPr lang="es-CL" dirty="0"/>
          </a:p>
        </p:txBody>
      </p:sp>
    </p:spTree>
    <p:extLst>
      <p:ext uri="{BB962C8B-B14F-4D97-AF65-F5344CB8AC3E}">
        <p14:creationId xmlns:p14="http://schemas.microsoft.com/office/powerpoint/2010/main" val="22173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8ABDABD-2067-42BC-8A05-394E8AB2211B}"/>
              </a:ext>
            </a:extLst>
          </p:cNvPr>
          <p:cNvSpPr>
            <a:spLocks noGrp="1"/>
          </p:cNvSpPr>
          <p:nvPr>
            <p:ph type="title"/>
          </p:nvPr>
        </p:nvSpPr>
        <p:spPr>
          <a:xfrm>
            <a:off x="1232483" y="348347"/>
            <a:ext cx="8716861" cy="1325563"/>
          </a:xfrm>
        </p:spPr>
        <p:txBody>
          <a:bodyPr/>
          <a:lstStyle/>
          <a:p>
            <a:pPr algn="ctr"/>
            <a:r>
              <a:rPr lang="en-US" b="1" dirty="0">
                <a:solidFill>
                  <a:schemeClr val="accent1">
                    <a:lumMod val="50000"/>
                  </a:schemeClr>
                </a:solidFill>
              </a:rPr>
              <a:t>ESTRATEGIA CLIMÁTICA DE LARGO PLAZO</a:t>
            </a:r>
          </a:p>
        </p:txBody>
      </p:sp>
      <p:sp>
        <p:nvSpPr>
          <p:cNvPr id="17" name="Content Placeholder 3">
            <a:extLst>
              <a:ext uri="{FF2B5EF4-FFF2-40B4-BE49-F238E27FC236}">
                <a16:creationId xmlns:a16="http://schemas.microsoft.com/office/drawing/2014/main" id="{51615602-4E4A-4AB9-8FA9-F2E19BA643E5}"/>
              </a:ext>
            </a:extLst>
          </p:cNvPr>
          <p:cNvSpPr>
            <a:spLocks noGrp="1"/>
          </p:cNvSpPr>
          <p:nvPr>
            <p:ph sz="half" idx="2"/>
          </p:nvPr>
        </p:nvSpPr>
        <p:spPr>
          <a:xfrm>
            <a:off x="6172200" y="1825625"/>
            <a:ext cx="5181600" cy="4351338"/>
          </a:xfrm>
        </p:spPr>
        <p:txBody>
          <a:bodyPr/>
          <a:lstStyle/>
          <a:p>
            <a:endParaRPr lang="en-US"/>
          </a:p>
        </p:txBody>
      </p:sp>
      <p:pic>
        <p:nvPicPr>
          <p:cNvPr id="15" name="Picture 2" descr="ESTRATEGIA CLIMÁTICA DE LARGO PLAZO DE CHILE">
            <a:extLst>
              <a:ext uri="{FF2B5EF4-FFF2-40B4-BE49-F238E27FC236}">
                <a16:creationId xmlns:a16="http://schemas.microsoft.com/office/drawing/2014/main" id="{F86CC443-0DAD-40C5-BFAB-62084B4E9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547" y="-33206"/>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Balance COP26: Resultados para Chile y el mundo - VOLTA">
            <a:extLst>
              <a:ext uri="{FF2B5EF4-FFF2-40B4-BE49-F238E27FC236}">
                <a16:creationId xmlns:a16="http://schemas.microsoft.com/office/drawing/2014/main" id="{0B6A1981-904D-4F13-ADE4-CBF6216DD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43219"/>
            <a:ext cx="11430000" cy="457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A925177-C71F-47E3-8833-4BCC102AFC74}"/>
              </a:ext>
            </a:extLst>
          </p:cNvPr>
          <p:cNvPicPr>
            <a:picLocks noChangeAspect="1"/>
          </p:cNvPicPr>
          <p:nvPr/>
        </p:nvPicPr>
        <p:blipFill>
          <a:blip r:embed="rId2"/>
          <a:stretch>
            <a:fillRect/>
          </a:stretch>
        </p:blipFill>
        <p:spPr>
          <a:xfrm>
            <a:off x="95331" y="69822"/>
            <a:ext cx="10208560" cy="3359177"/>
          </a:xfrm>
          <a:prstGeom prst="rect">
            <a:avLst/>
          </a:prstGeom>
          <a:noFill/>
        </p:spPr>
      </p:pic>
      <p:pic>
        <p:nvPicPr>
          <p:cNvPr id="6" name="Imagen 5">
            <a:extLst>
              <a:ext uri="{FF2B5EF4-FFF2-40B4-BE49-F238E27FC236}">
                <a16:creationId xmlns:a16="http://schemas.microsoft.com/office/drawing/2014/main" id="{48E13C62-BBE6-4541-BF0C-FF5B5CC1E9DB}"/>
              </a:ext>
            </a:extLst>
          </p:cNvPr>
          <p:cNvPicPr>
            <a:picLocks noChangeAspect="1"/>
          </p:cNvPicPr>
          <p:nvPr/>
        </p:nvPicPr>
        <p:blipFill>
          <a:blip r:embed="rId3"/>
          <a:stretch>
            <a:fillRect/>
          </a:stretch>
        </p:blipFill>
        <p:spPr>
          <a:xfrm>
            <a:off x="302003" y="3495962"/>
            <a:ext cx="5620625" cy="2981503"/>
          </a:xfrm>
          <a:prstGeom prst="rect">
            <a:avLst/>
          </a:prstGeom>
        </p:spPr>
      </p:pic>
      <p:pic>
        <p:nvPicPr>
          <p:cNvPr id="9" name="Imagen 8">
            <a:extLst>
              <a:ext uri="{FF2B5EF4-FFF2-40B4-BE49-F238E27FC236}">
                <a16:creationId xmlns:a16="http://schemas.microsoft.com/office/drawing/2014/main" id="{5E84196A-DA10-41A0-9728-A3F1EB7A06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31" y="223219"/>
            <a:ext cx="773164" cy="432352"/>
          </a:xfrm>
          <a:prstGeom prst="rect">
            <a:avLst/>
          </a:prstGeom>
        </p:spPr>
      </p:pic>
      <p:pic>
        <p:nvPicPr>
          <p:cNvPr id="12" name="Imagen 11">
            <a:extLst>
              <a:ext uri="{FF2B5EF4-FFF2-40B4-BE49-F238E27FC236}">
                <a16:creationId xmlns:a16="http://schemas.microsoft.com/office/drawing/2014/main" id="{23A67E42-F082-4D28-934E-CE45D566D61A}"/>
              </a:ext>
            </a:extLst>
          </p:cNvPr>
          <p:cNvPicPr>
            <a:picLocks noChangeAspect="1"/>
          </p:cNvPicPr>
          <p:nvPr/>
        </p:nvPicPr>
        <p:blipFill>
          <a:blip r:embed="rId5"/>
          <a:stretch>
            <a:fillRect/>
          </a:stretch>
        </p:blipFill>
        <p:spPr>
          <a:xfrm>
            <a:off x="6958668" y="1518407"/>
            <a:ext cx="4672616" cy="4803265"/>
          </a:xfrm>
          <a:prstGeom prst="rect">
            <a:avLst/>
          </a:prstGeom>
        </p:spPr>
      </p:pic>
    </p:spTree>
    <p:extLst>
      <p:ext uri="{BB962C8B-B14F-4D97-AF65-F5344CB8AC3E}">
        <p14:creationId xmlns:p14="http://schemas.microsoft.com/office/powerpoint/2010/main" val="294827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F6D2098-0A55-4C72-ACAE-8FA4D99469B4}"/>
              </a:ext>
            </a:extLst>
          </p:cNvPr>
          <p:cNvSpPr>
            <a:spLocks noGrp="1"/>
          </p:cNvSpPr>
          <p:nvPr>
            <p:ph type="title"/>
          </p:nvPr>
        </p:nvSpPr>
        <p:spPr>
          <a:xfrm>
            <a:off x="925142" y="70359"/>
            <a:ext cx="10189318" cy="1325563"/>
          </a:xfrm>
        </p:spPr>
        <p:txBody>
          <a:bodyPr/>
          <a:lstStyle/>
          <a:p>
            <a:pPr algn="ctr"/>
            <a:r>
              <a:rPr lang="en-US" dirty="0">
                <a:solidFill>
                  <a:schemeClr val="accent1">
                    <a:lumMod val="50000"/>
                  </a:schemeClr>
                </a:solidFill>
              </a:rPr>
              <a:t>CAMBIO CLIMÁTICO Y TERRITORIO</a:t>
            </a:r>
          </a:p>
        </p:txBody>
      </p:sp>
      <p:sp>
        <p:nvSpPr>
          <p:cNvPr id="16" name="Text Placeholder 2">
            <a:extLst>
              <a:ext uri="{FF2B5EF4-FFF2-40B4-BE49-F238E27FC236}">
                <a16:creationId xmlns:a16="http://schemas.microsoft.com/office/drawing/2014/main" id="{56989DEA-0B3C-4CAC-B22D-1F4157A3DA84}"/>
              </a:ext>
            </a:extLst>
          </p:cNvPr>
          <p:cNvSpPr>
            <a:spLocks noGrp="1"/>
          </p:cNvSpPr>
          <p:nvPr>
            <p:ph type="body" idx="1"/>
          </p:nvPr>
        </p:nvSpPr>
        <p:spPr>
          <a:xfrm>
            <a:off x="839788" y="1681163"/>
            <a:ext cx="5157787" cy="823912"/>
          </a:xfrm>
        </p:spPr>
        <p:txBody>
          <a:bodyPr/>
          <a:lstStyle/>
          <a:p>
            <a:endParaRPr lang="en-US"/>
          </a:p>
        </p:txBody>
      </p:sp>
      <p:pic>
        <p:nvPicPr>
          <p:cNvPr id="4" name="Imagen 3">
            <a:extLst>
              <a:ext uri="{FF2B5EF4-FFF2-40B4-BE49-F238E27FC236}">
                <a16:creationId xmlns:a16="http://schemas.microsoft.com/office/drawing/2014/main" id="{EAB17854-E489-4051-A9F2-06C771A59853}"/>
              </a:ext>
            </a:extLst>
          </p:cNvPr>
          <p:cNvPicPr>
            <a:picLocks noChangeAspect="1"/>
          </p:cNvPicPr>
          <p:nvPr/>
        </p:nvPicPr>
        <p:blipFill rotWithShape="1">
          <a:blip r:embed="rId2"/>
          <a:srcRect r="3334" b="-1"/>
          <a:stretch/>
        </p:blipFill>
        <p:spPr>
          <a:xfrm>
            <a:off x="862014" y="3831954"/>
            <a:ext cx="5157787" cy="2134292"/>
          </a:xfrm>
          <a:prstGeom prst="rect">
            <a:avLst/>
          </a:prstGeom>
          <a:noFill/>
        </p:spPr>
      </p:pic>
      <p:sp>
        <p:nvSpPr>
          <p:cNvPr id="18" name="Text Placeholder 4">
            <a:extLst>
              <a:ext uri="{FF2B5EF4-FFF2-40B4-BE49-F238E27FC236}">
                <a16:creationId xmlns:a16="http://schemas.microsoft.com/office/drawing/2014/main" id="{F69C111A-4E17-4759-95F5-8C1566216EF9}"/>
              </a:ext>
            </a:extLst>
          </p:cNvPr>
          <p:cNvSpPr>
            <a:spLocks noGrp="1"/>
          </p:cNvSpPr>
          <p:nvPr>
            <p:ph type="body" sz="quarter" idx="3"/>
          </p:nvPr>
        </p:nvSpPr>
        <p:spPr>
          <a:xfrm>
            <a:off x="6172200" y="1681163"/>
            <a:ext cx="5183188" cy="823912"/>
          </a:xfrm>
        </p:spPr>
        <p:txBody>
          <a:bodyPr/>
          <a:lstStyle/>
          <a:p>
            <a:endParaRPr lang="en-US"/>
          </a:p>
        </p:txBody>
      </p:sp>
      <p:sp>
        <p:nvSpPr>
          <p:cNvPr id="20" name="Content Placeholder 5">
            <a:extLst>
              <a:ext uri="{FF2B5EF4-FFF2-40B4-BE49-F238E27FC236}">
                <a16:creationId xmlns:a16="http://schemas.microsoft.com/office/drawing/2014/main" id="{FC3B4681-CD77-4130-9886-CE16A83E7F45}"/>
              </a:ext>
            </a:extLst>
          </p:cNvPr>
          <p:cNvSpPr>
            <a:spLocks noGrp="1"/>
          </p:cNvSpPr>
          <p:nvPr>
            <p:ph sz="quarter" idx="4"/>
          </p:nvPr>
        </p:nvSpPr>
        <p:spPr>
          <a:xfrm>
            <a:off x="6172200" y="2505075"/>
            <a:ext cx="5183188" cy="3684588"/>
          </a:xfrm>
        </p:spPr>
        <p:txBody>
          <a:bodyPr/>
          <a:lstStyle/>
          <a:p>
            <a:endParaRPr lang="en-US" dirty="0"/>
          </a:p>
        </p:txBody>
      </p:sp>
      <p:pic>
        <p:nvPicPr>
          <p:cNvPr id="5" name="Imagen 4">
            <a:extLst>
              <a:ext uri="{FF2B5EF4-FFF2-40B4-BE49-F238E27FC236}">
                <a16:creationId xmlns:a16="http://schemas.microsoft.com/office/drawing/2014/main" id="{9876DD45-BA81-4EAB-87FA-B06FE4683637}"/>
              </a:ext>
            </a:extLst>
          </p:cNvPr>
          <p:cNvPicPr>
            <a:picLocks noChangeAspect="1"/>
          </p:cNvPicPr>
          <p:nvPr/>
        </p:nvPicPr>
        <p:blipFill>
          <a:blip r:embed="rId3"/>
          <a:stretch>
            <a:fillRect/>
          </a:stretch>
        </p:blipFill>
        <p:spPr>
          <a:xfrm>
            <a:off x="6769420" y="2093119"/>
            <a:ext cx="4907052" cy="4031740"/>
          </a:xfrm>
          <a:prstGeom prst="rect">
            <a:avLst/>
          </a:prstGeom>
        </p:spPr>
      </p:pic>
    </p:spTree>
    <p:extLst>
      <p:ext uri="{BB962C8B-B14F-4D97-AF65-F5344CB8AC3E}">
        <p14:creationId xmlns:p14="http://schemas.microsoft.com/office/powerpoint/2010/main" val="347078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E84196A-DA10-41A0-9728-A3F1EB7A06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31" y="223219"/>
            <a:ext cx="773164" cy="432352"/>
          </a:xfrm>
          <a:prstGeom prst="rect">
            <a:avLst/>
          </a:prstGeom>
        </p:spPr>
      </p:pic>
      <p:graphicFrame>
        <p:nvGraphicFramePr>
          <p:cNvPr id="2" name="Diagrama 1">
            <a:extLst>
              <a:ext uri="{FF2B5EF4-FFF2-40B4-BE49-F238E27FC236}">
                <a16:creationId xmlns:a16="http://schemas.microsoft.com/office/drawing/2014/main" id="{74EC95F7-969D-4B13-B4EB-86DC3FFDA042}"/>
              </a:ext>
            </a:extLst>
          </p:cNvPr>
          <p:cNvGraphicFramePr/>
          <p:nvPr/>
        </p:nvGraphicFramePr>
        <p:xfrm>
          <a:off x="1059159" y="-1"/>
          <a:ext cx="8940518" cy="6753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7E1973FF-1A12-4C9C-98C4-720D78674BAF}"/>
              </a:ext>
            </a:extLst>
          </p:cNvPr>
          <p:cNvSpPr/>
          <p:nvPr/>
        </p:nvSpPr>
        <p:spPr>
          <a:xfrm>
            <a:off x="8362961" y="0"/>
            <a:ext cx="362404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accent2">
                    <a:lumMod val="75000"/>
                  </a:schemeClr>
                </a:solidFill>
              </a:rPr>
              <a:t>Ejemplo  de implementación de las medidas sectoriales: Energía</a:t>
            </a:r>
          </a:p>
        </p:txBody>
      </p:sp>
      <p:pic>
        <p:nvPicPr>
          <p:cNvPr id="17" name="Imagen 16">
            <a:extLst>
              <a:ext uri="{FF2B5EF4-FFF2-40B4-BE49-F238E27FC236}">
                <a16:creationId xmlns:a16="http://schemas.microsoft.com/office/drawing/2014/main" id="{3908E2C8-DE8D-490D-86B7-A68CF6B94D53}"/>
              </a:ext>
            </a:extLst>
          </p:cNvPr>
          <p:cNvPicPr>
            <a:picLocks noChangeAspect="1"/>
          </p:cNvPicPr>
          <p:nvPr/>
        </p:nvPicPr>
        <p:blipFill>
          <a:blip r:embed="rId8"/>
          <a:stretch>
            <a:fillRect/>
          </a:stretch>
        </p:blipFill>
        <p:spPr>
          <a:xfrm>
            <a:off x="7122253" y="1023457"/>
            <a:ext cx="4242963" cy="2405543"/>
          </a:xfrm>
          <a:prstGeom prst="rect">
            <a:avLst/>
          </a:prstGeom>
        </p:spPr>
      </p:pic>
      <p:sp>
        <p:nvSpPr>
          <p:cNvPr id="4" name="Flecha: curvada hacia abajo 3">
            <a:extLst>
              <a:ext uri="{FF2B5EF4-FFF2-40B4-BE49-F238E27FC236}">
                <a16:creationId xmlns:a16="http://schemas.microsoft.com/office/drawing/2014/main" id="{C93E43E8-7B23-46C3-933D-2868E6315A67}"/>
              </a:ext>
            </a:extLst>
          </p:cNvPr>
          <p:cNvSpPr/>
          <p:nvPr/>
        </p:nvSpPr>
        <p:spPr>
          <a:xfrm>
            <a:off x="3959604" y="411061"/>
            <a:ext cx="3473041" cy="503339"/>
          </a:xfrm>
          <a:prstGeom prst="curved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5" name="Elipse 4">
            <a:extLst>
              <a:ext uri="{FF2B5EF4-FFF2-40B4-BE49-F238E27FC236}">
                <a16:creationId xmlns:a16="http://schemas.microsoft.com/office/drawing/2014/main" id="{D42B1B32-292D-4C4E-84C8-18242361FA96}"/>
              </a:ext>
            </a:extLst>
          </p:cNvPr>
          <p:cNvSpPr/>
          <p:nvPr/>
        </p:nvSpPr>
        <p:spPr>
          <a:xfrm>
            <a:off x="10220874" y="3080857"/>
            <a:ext cx="806084" cy="4572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errar llave 5">
            <a:extLst>
              <a:ext uri="{FF2B5EF4-FFF2-40B4-BE49-F238E27FC236}">
                <a16:creationId xmlns:a16="http://schemas.microsoft.com/office/drawing/2014/main" id="{5B7F5830-8D39-4BAA-86AE-C71DFA563196}"/>
              </a:ext>
            </a:extLst>
          </p:cNvPr>
          <p:cNvSpPr/>
          <p:nvPr/>
        </p:nvSpPr>
        <p:spPr>
          <a:xfrm>
            <a:off x="9596635" y="4630723"/>
            <a:ext cx="806084" cy="1593908"/>
          </a:xfrm>
          <a:prstGeom prst="rightBrace">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
        <p:nvSpPr>
          <p:cNvPr id="10" name="Rectángulo 9">
            <a:extLst>
              <a:ext uri="{FF2B5EF4-FFF2-40B4-BE49-F238E27FC236}">
                <a16:creationId xmlns:a16="http://schemas.microsoft.com/office/drawing/2014/main" id="{CFB07CC1-238C-4725-B0E7-7C8D8A9FBDDA}"/>
              </a:ext>
            </a:extLst>
          </p:cNvPr>
          <p:cNvSpPr/>
          <p:nvPr/>
        </p:nvSpPr>
        <p:spPr>
          <a:xfrm>
            <a:off x="10423971" y="4452458"/>
            <a:ext cx="1563034" cy="1967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rgbClr val="92D050"/>
                </a:solidFill>
                <a:effectLst/>
              </a:rPr>
              <a:t>b) Descripción detallada de las medidas de mitigación a nivel nacional, </a:t>
            </a:r>
            <a:r>
              <a:rPr lang="es-ES" sz="1400" b="1" dirty="0">
                <a:solidFill>
                  <a:srgbClr val="92D050"/>
                </a:solidFill>
                <a:effectLst/>
              </a:rPr>
              <a:t>regional y comunal. </a:t>
            </a:r>
            <a:r>
              <a:rPr lang="es-ES" sz="1400" dirty="0">
                <a:solidFill>
                  <a:srgbClr val="92D050"/>
                </a:solidFill>
                <a:effectLst/>
              </a:rPr>
              <a:t>Art. 8 PLMCC</a:t>
            </a:r>
            <a:endParaRPr lang="es-CL" sz="1400" dirty="0">
              <a:solidFill>
                <a:srgbClr val="92D050"/>
              </a:solidFill>
            </a:endParaRPr>
          </a:p>
        </p:txBody>
      </p:sp>
    </p:spTree>
    <p:extLst>
      <p:ext uri="{BB962C8B-B14F-4D97-AF65-F5344CB8AC3E}">
        <p14:creationId xmlns:p14="http://schemas.microsoft.com/office/powerpoint/2010/main" val="3769481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B2AB230-F949-4C3A-88B4-7EF3D020883B}"/>
              </a:ext>
            </a:extLst>
          </p:cNvPr>
          <p:cNvSpPr txBox="1"/>
          <p:nvPr/>
        </p:nvSpPr>
        <p:spPr>
          <a:xfrm>
            <a:off x="838200" y="365125"/>
            <a:ext cx="10515600" cy="1405716"/>
          </a:xfrm>
          <a:prstGeom prst="rect">
            <a:avLst/>
          </a:prstGeom>
        </p:spPr>
        <p:txBody>
          <a:bodyPr vert="horz" lIns="91440" tIns="45720" rIns="91440" bIns="45720" rtlCol="0" anchor="ctr">
            <a:normAutofit/>
          </a:bodyPr>
          <a:lstStyle/>
          <a:p>
            <a:pPr marL="285750" indent="-285750" algn="ctr">
              <a:lnSpc>
                <a:spcPct val="90000"/>
              </a:lnSpc>
              <a:spcBef>
                <a:spcPct val="0"/>
              </a:spcBef>
              <a:spcAft>
                <a:spcPts val="600"/>
              </a:spcAft>
              <a:buAutoNum type="romanUcPeriod"/>
            </a:pPr>
            <a:r>
              <a:rPr lang="es-ES" b="1" dirty="0">
                <a:solidFill>
                  <a:schemeClr val="accent1">
                    <a:lumMod val="50000"/>
                  </a:schemeClr>
                </a:solidFill>
                <a:latin typeface="+mj-lt"/>
                <a:ea typeface="+mj-ea"/>
                <a:cs typeface="+mj-cs"/>
              </a:rPr>
              <a:t>CAPACIDADES PARA EL DESARROLLO DE LOS PARCC</a:t>
            </a:r>
          </a:p>
          <a:p>
            <a:pPr marL="285750" indent="-285750" algn="ctr">
              <a:lnSpc>
                <a:spcPct val="90000"/>
              </a:lnSpc>
              <a:spcBef>
                <a:spcPct val="0"/>
              </a:spcBef>
              <a:spcAft>
                <a:spcPts val="600"/>
              </a:spcAft>
              <a:buAutoNum type="romanUcPeriod"/>
            </a:pPr>
            <a:endParaRPr lang="es-ES" b="1" dirty="0">
              <a:solidFill>
                <a:schemeClr val="accent1">
                  <a:lumMod val="50000"/>
                </a:schemeClr>
              </a:solidFill>
              <a:latin typeface="+mj-lt"/>
              <a:ea typeface="+mj-ea"/>
              <a:cs typeface="+mj-cs"/>
            </a:endParaRPr>
          </a:p>
          <a:p>
            <a:pPr algn="ctr">
              <a:lnSpc>
                <a:spcPct val="90000"/>
              </a:lnSpc>
              <a:spcBef>
                <a:spcPct val="0"/>
              </a:spcBef>
              <a:spcAft>
                <a:spcPts val="600"/>
              </a:spcAft>
            </a:pPr>
            <a:r>
              <a:rPr lang="es-ES" b="1" dirty="0">
                <a:solidFill>
                  <a:schemeClr val="accent1">
                    <a:lumMod val="50000"/>
                  </a:schemeClr>
                </a:solidFill>
                <a:latin typeface="+mj-lt"/>
                <a:ea typeface="+mj-ea"/>
                <a:cs typeface="+mj-cs"/>
              </a:rPr>
              <a:t>Pregunta 1. ¿Cuál de los siguientes instrumentos de gestión de cambio climático conoce? </a:t>
            </a:r>
          </a:p>
        </p:txBody>
      </p:sp>
      <p:pic>
        <p:nvPicPr>
          <p:cNvPr id="6" name="image46.png">
            <a:extLst>
              <a:ext uri="{FF2B5EF4-FFF2-40B4-BE49-F238E27FC236}">
                <a16:creationId xmlns:a16="http://schemas.microsoft.com/office/drawing/2014/main" id="{6AD6C559-1109-4EF9-B9CB-0A06805A3F72}"/>
              </a:ext>
            </a:extLst>
          </p:cNvPr>
          <p:cNvPicPr/>
          <p:nvPr/>
        </p:nvPicPr>
        <p:blipFill>
          <a:blip r:embed="rId2"/>
          <a:stretch>
            <a:fillRect/>
          </a:stretch>
        </p:blipFill>
        <p:spPr>
          <a:xfrm>
            <a:off x="3176631" y="3004022"/>
            <a:ext cx="6462524" cy="2633379"/>
          </a:xfrm>
          <a:prstGeom prst="rect">
            <a:avLst/>
          </a:prstGeom>
          <a:noFill/>
          <a:ln/>
        </p:spPr>
      </p:pic>
      <p:sp>
        <p:nvSpPr>
          <p:cNvPr id="10" name="CuadroTexto 9">
            <a:extLst>
              <a:ext uri="{FF2B5EF4-FFF2-40B4-BE49-F238E27FC236}">
                <a16:creationId xmlns:a16="http://schemas.microsoft.com/office/drawing/2014/main" id="{7823A20D-5351-412F-A5FC-641439177620}"/>
              </a:ext>
            </a:extLst>
          </p:cNvPr>
          <p:cNvSpPr txBox="1"/>
          <p:nvPr/>
        </p:nvSpPr>
        <p:spPr>
          <a:xfrm>
            <a:off x="2007415" y="2025908"/>
            <a:ext cx="8177169" cy="4145750"/>
          </a:xfrm>
          <a:prstGeom prst="rect">
            <a:avLst/>
          </a:prstGeom>
          <a:noFill/>
        </p:spPr>
        <p:txBody>
          <a:bodyPr wrap="square">
            <a:spAutoFit/>
          </a:bodyPr>
          <a:lstStyle/>
          <a:p>
            <a:pPr algn="ctr">
              <a:lnSpc>
                <a:spcPct val="90000"/>
              </a:lnSpc>
              <a:spcBef>
                <a:spcPct val="0"/>
              </a:spcBef>
              <a:spcAft>
                <a:spcPts val="600"/>
              </a:spcAft>
            </a:pPr>
            <a:r>
              <a:rPr lang="es-ES" sz="1400" b="1" dirty="0">
                <a:solidFill>
                  <a:schemeClr val="accent1">
                    <a:lumMod val="50000"/>
                  </a:schemeClr>
                </a:solidFill>
                <a:latin typeface="+mj-lt"/>
                <a:ea typeface="+mj-ea"/>
                <a:cs typeface="+mj-cs"/>
              </a:rPr>
              <a:t>Gráfico 1. </a:t>
            </a:r>
          </a:p>
          <a:p>
            <a:pPr algn="ctr">
              <a:lnSpc>
                <a:spcPct val="90000"/>
              </a:lnSpc>
              <a:spcBef>
                <a:spcPct val="0"/>
              </a:spcBef>
              <a:spcAft>
                <a:spcPts val="600"/>
              </a:spcAft>
            </a:pPr>
            <a:r>
              <a:rPr lang="es-ES" sz="1400" b="1" dirty="0">
                <a:solidFill>
                  <a:schemeClr val="accent1">
                    <a:lumMod val="50000"/>
                  </a:schemeClr>
                </a:solidFill>
                <a:latin typeface="+mj-lt"/>
                <a:ea typeface="+mj-ea"/>
                <a:cs typeface="+mj-cs"/>
              </a:rPr>
              <a:t>Conocimiento de los integrantes CORECC sobre instrumentos de gestión de cambio climático.</a:t>
            </a:r>
          </a:p>
          <a:p>
            <a:pPr algn="ctr">
              <a:lnSpc>
                <a:spcPct val="90000"/>
              </a:lnSpc>
              <a:spcBef>
                <a:spcPct val="0"/>
              </a:spcBef>
              <a:spcAft>
                <a:spcPts val="600"/>
              </a:spcAft>
            </a:pPr>
            <a:endParaRPr lang="es-ES" dirty="0">
              <a:latin typeface="+mj-lt"/>
              <a:ea typeface="+mj-ea"/>
              <a:cs typeface="+mj-cs"/>
            </a:endParaRPr>
          </a:p>
          <a:p>
            <a:pPr algn="ctr">
              <a:lnSpc>
                <a:spcPct val="90000"/>
              </a:lnSpc>
              <a:spcBef>
                <a:spcPct val="0"/>
              </a:spcBef>
              <a:spcAft>
                <a:spcPts val="600"/>
              </a:spcAft>
            </a:pPr>
            <a:endParaRPr lang="es-ES" sz="1800" dirty="0">
              <a:latin typeface="+mj-lt"/>
              <a:ea typeface="+mj-ea"/>
              <a:cs typeface="+mj-cs"/>
            </a:endParaRPr>
          </a:p>
          <a:p>
            <a:pPr algn="ctr">
              <a:lnSpc>
                <a:spcPct val="90000"/>
              </a:lnSpc>
              <a:spcBef>
                <a:spcPct val="0"/>
              </a:spcBef>
              <a:spcAft>
                <a:spcPts val="600"/>
              </a:spcAft>
            </a:pPr>
            <a:endParaRPr lang="es-ES" dirty="0">
              <a:latin typeface="+mj-lt"/>
              <a:ea typeface="+mj-ea"/>
              <a:cs typeface="+mj-cs"/>
            </a:endParaRPr>
          </a:p>
          <a:p>
            <a:pPr algn="ctr">
              <a:lnSpc>
                <a:spcPct val="90000"/>
              </a:lnSpc>
              <a:spcBef>
                <a:spcPct val="0"/>
              </a:spcBef>
              <a:spcAft>
                <a:spcPts val="600"/>
              </a:spcAft>
            </a:pPr>
            <a:endParaRPr lang="es-ES" sz="1800" dirty="0">
              <a:latin typeface="+mj-lt"/>
              <a:ea typeface="+mj-ea"/>
              <a:cs typeface="+mj-cs"/>
            </a:endParaRPr>
          </a:p>
          <a:p>
            <a:pPr algn="ctr">
              <a:lnSpc>
                <a:spcPct val="90000"/>
              </a:lnSpc>
              <a:spcBef>
                <a:spcPct val="0"/>
              </a:spcBef>
              <a:spcAft>
                <a:spcPts val="600"/>
              </a:spcAft>
            </a:pPr>
            <a:endParaRPr lang="es-ES" dirty="0">
              <a:latin typeface="+mj-lt"/>
              <a:ea typeface="+mj-ea"/>
              <a:cs typeface="+mj-cs"/>
            </a:endParaRPr>
          </a:p>
          <a:p>
            <a:pPr algn="ctr">
              <a:lnSpc>
                <a:spcPct val="90000"/>
              </a:lnSpc>
              <a:spcBef>
                <a:spcPct val="0"/>
              </a:spcBef>
              <a:spcAft>
                <a:spcPts val="600"/>
              </a:spcAft>
            </a:pPr>
            <a:endParaRPr lang="es-ES" sz="1800" dirty="0">
              <a:latin typeface="+mj-lt"/>
              <a:ea typeface="+mj-ea"/>
              <a:cs typeface="+mj-cs"/>
            </a:endParaRPr>
          </a:p>
          <a:p>
            <a:pPr algn="ctr">
              <a:lnSpc>
                <a:spcPct val="90000"/>
              </a:lnSpc>
              <a:spcBef>
                <a:spcPct val="0"/>
              </a:spcBef>
              <a:spcAft>
                <a:spcPts val="600"/>
              </a:spcAft>
            </a:pPr>
            <a:endParaRPr lang="es-ES" dirty="0">
              <a:latin typeface="+mj-lt"/>
              <a:ea typeface="+mj-ea"/>
              <a:cs typeface="+mj-cs"/>
            </a:endParaRPr>
          </a:p>
          <a:p>
            <a:pPr algn="ctr">
              <a:lnSpc>
                <a:spcPct val="90000"/>
              </a:lnSpc>
              <a:spcBef>
                <a:spcPct val="0"/>
              </a:spcBef>
              <a:spcAft>
                <a:spcPts val="600"/>
              </a:spcAft>
            </a:pPr>
            <a:endParaRPr lang="es-ES" sz="1800" dirty="0">
              <a:latin typeface="+mj-lt"/>
              <a:ea typeface="+mj-ea"/>
              <a:cs typeface="+mj-cs"/>
            </a:endParaRPr>
          </a:p>
          <a:p>
            <a:pPr algn="ctr">
              <a:lnSpc>
                <a:spcPct val="90000"/>
              </a:lnSpc>
              <a:spcBef>
                <a:spcPct val="0"/>
              </a:spcBef>
              <a:spcAft>
                <a:spcPts val="600"/>
              </a:spcAft>
            </a:pPr>
            <a:endParaRPr lang="es-ES" dirty="0">
              <a:latin typeface="+mj-lt"/>
              <a:ea typeface="+mj-ea"/>
              <a:cs typeface="+mj-cs"/>
            </a:endParaRPr>
          </a:p>
          <a:p>
            <a:pPr algn="ctr">
              <a:lnSpc>
                <a:spcPct val="90000"/>
              </a:lnSpc>
              <a:spcBef>
                <a:spcPct val="0"/>
              </a:spcBef>
              <a:spcAft>
                <a:spcPts val="600"/>
              </a:spcAft>
            </a:pPr>
            <a:endParaRPr lang="es-ES" sz="1800" dirty="0">
              <a:latin typeface="+mj-lt"/>
              <a:ea typeface="+mj-ea"/>
              <a:cs typeface="+mj-cs"/>
            </a:endParaRPr>
          </a:p>
          <a:p>
            <a:pPr algn="ctr">
              <a:lnSpc>
                <a:spcPct val="90000"/>
              </a:lnSpc>
              <a:spcBef>
                <a:spcPct val="0"/>
              </a:spcBef>
              <a:spcAft>
                <a:spcPts val="600"/>
              </a:spcAft>
            </a:pPr>
            <a:r>
              <a:rPr lang="es-ES" sz="1200" b="1" dirty="0">
                <a:solidFill>
                  <a:schemeClr val="accent1">
                    <a:lumMod val="50000"/>
                  </a:schemeClr>
                </a:solidFill>
                <a:latin typeface="+mj-lt"/>
                <a:ea typeface="+mj-ea"/>
                <a:cs typeface="+mj-cs"/>
              </a:rPr>
              <a:t> Fuente: elaboración propia.</a:t>
            </a:r>
          </a:p>
        </p:txBody>
      </p:sp>
    </p:spTree>
    <p:extLst>
      <p:ext uri="{BB962C8B-B14F-4D97-AF65-F5344CB8AC3E}">
        <p14:creationId xmlns:p14="http://schemas.microsoft.com/office/powerpoint/2010/main" val="4037053441"/>
      </p:ext>
    </p:extLst>
  </p:cSld>
  <p:clrMapOvr>
    <a:masterClrMapping/>
  </p:clrMapOvr>
</p:sld>
</file>

<file path=ppt/theme/theme1.xml><?xml version="1.0" encoding="utf-8"?>
<a:theme xmlns:a="http://schemas.openxmlformats.org/drawingml/2006/main" name="CR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2" id="{65F4FF23-1A1A-48ED-A636-77947D138368}" vid="{CCE54D2B-D835-4854-9A5C-D9FC7B5E2B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33012</TotalTime>
  <Words>1794</Words>
  <Application>Microsoft Office PowerPoint</Application>
  <PresentationFormat>Panorámica</PresentationFormat>
  <Paragraphs>237</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Calibri Light</vt:lpstr>
      <vt:lpstr>Times New Roman</vt:lpstr>
      <vt:lpstr>CR2</vt:lpstr>
      <vt:lpstr>Programa de fortalecimiento institucional y de generación de capacidades a nivel subnacional en el contexto de la elaboración de la Estrategia climática de desarrollo resiliente y bajo en emisiones al 2050</vt:lpstr>
      <vt:lpstr>Presentación de PowerPoint</vt:lpstr>
      <vt:lpstr>Principales actividades </vt:lpstr>
      <vt:lpstr>Principales actividades </vt:lpstr>
      <vt:lpstr>ESTRATEGIA CLIMÁTICA DE LARGO PLAZO</vt:lpstr>
      <vt:lpstr>Presentación de PowerPoint</vt:lpstr>
      <vt:lpstr>CAMBIO CLIMÁTICO Y TERRITORIO</vt:lpstr>
      <vt:lpstr>Presentación de PowerPoint</vt:lpstr>
      <vt:lpstr>Presentación de PowerPoint</vt:lpstr>
      <vt:lpstr>Pregunta 2. La ECLP considera que cada región debe contar con capacidades específicas para diseñar los PARCC.  ¿Cómo evalúa el nivel de capacidades de su institución para desarrollar las siguientes tareas?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BRECHAS</vt:lpstr>
      <vt:lpstr>OPORTUNIDADES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Gis</dc:creator>
  <cp:lastModifiedBy>pilar moraga</cp:lastModifiedBy>
  <cp:revision>356</cp:revision>
  <dcterms:created xsi:type="dcterms:W3CDTF">2017-07-10T13:33:12Z</dcterms:created>
  <dcterms:modified xsi:type="dcterms:W3CDTF">2021-11-23T14:13:10Z</dcterms:modified>
</cp:coreProperties>
</file>