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18"/>
  </p:notesMasterIdLst>
  <p:sldIdLst>
    <p:sldId id="291" r:id="rId6"/>
    <p:sldId id="312" r:id="rId7"/>
    <p:sldId id="321" r:id="rId8"/>
    <p:sldId id="261" r:id="rId9"/>
    <p:sldId id="311" r:id="rId10"/>
    <p:sldId id="313" r:id="rId11"/>
    <p:sldId id="314" r:id="rId12"/>
    <p:sldId id="322" r:id="rId13"/>
    <p:sldId id="316" r:id="rId14"/>
    <p:sldId id="323" r:id="rId15"/>
    <p:sldId id="324" r:id="rId16"/>
    <p:sldId id="319" r:id="rId17"/>
  </p:sldIdLst>
  <p:sldSz cx="12192000" cy="6858000"/>
  <p:notesSz cx="6858000" cy="9144000"/>
  <p:defaultTextStyle>
    <a:defPPr>
      <a:defRPr lang="en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B76"/>
    <a:srgbClr val="53E9C4"/>
    <a:srgbClr val="44D1E4"/>
    <a:srgbClr val="2D8B98"/>
    <a:srgbClr val="37A7B5"/>
    <a:srgbClr val="64979A"/>
    <a:srgbClr val="E97718"/>
    <a:srgbClr val="E96618"/>
    <a:srgbClr val="E98818"/>
    <a:srgbClr val="E89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84"/>
  </p:normalViewPr>
  <p:slideViewPr>
    <p:cSldViewPr snapToGrid="0">
      <p:cViewPr>
        <p:scale>
          <a:sx n="75" d="100"/>
          <a:sy n="75" d="100"/>
        </p:scale>
        <p:origin x="10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A6C3-E227-46FC-875E-A5869C227C0D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0785-65BF-48CE-A3B9-5AF1DB51F5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4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esta iniciativa se han desarrollado estudios, intercambios y capacitaciones, los cuales resultan un elemento esencial para seguir aportando información como insumo para la toma de decisiones y construyendo capacidades en materia de planificación climática de largo plazo.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72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10785-65BF-48CE-A3B9-5AF1DB51F5B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01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esta iniciativa se han desarrollado estudios, intercambios y capacitaciones, los cuales resultan un elemento esencial para seguir aportando información como insumo para la toma de decisiones y construyendo capacidades en materia de planificación climática de largo plazo.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693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esta iniciativa se han desarrollado estudios, intercambios y capacitaciones, los cuales resultan un elemento esencial para seguir aportando información como insumo para la toma de decisiones y construyendo capacidades en materia de planificación climática de largo plazo.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982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esta iniciativa se han desarrollado estudios, intercambios y capacitaciones, los cuales resultan un elemento esencial para seguir aportando información como insumo para la toma de decisiones y construyendo capacidades en materia de planificación climática de largo plazo.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772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esta iniciativa se han desarrollado estudios, intercambios y capacitaciones, los cuales resultan un elemento esencial para seguir aportando información como insumo para la toma de decisiones y construyendo capacidades en materia de planificación climática de largo plazo.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68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4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5FDD-B800-1F4A-8028-594C755C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547B3-08CF-DA43-9A57-B5B74DC69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737B-05B7-614F-A7C7-DE4DA038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FE06F-E891-2C40-9585-9AA582A8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322C-331D-F84C-9052-0822B907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32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7DBC-2B93-F74C-9B74-B3418FBC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A9F46-47FA-4445-9383-5B55CECBB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5523-79EB-AF45-BE5B-D9F049F8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D53CE-67F6-A24E-A314-C03A3F57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10AD-93C8-3348-BA6D-A0CD80DF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0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C0FBA-669C-9141-B78C-37550DE26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3C8FB-975A-DF4D-9C0A-4E348BCC3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5AC1F-6043-C048-AD7B-75449D18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7CC3-381F-0A4C-9AA5-C8891960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A86-D411-394B-ABC4-9004C036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51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94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24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4DDF-5CDC-9C46-B6D0-7D47775E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35AC-0DDA-C943-ACFF-12476FE4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AA84-C2F4-E847-A0FD-0663E8B1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2C-1DB0-2A4A-9AC9-F7C961D2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48015-6FA6-B742-B048-1AD273FD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79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B796-F3E9-A44A-B0F0-7F52DD7C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62B5-1C22-D34B-9C9A-24B7EEDEC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74F14-32A5-D440-AE19-BA8AD496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A1F6-0E11-ED44-A50D-23AF5FCB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080D-BAB2-1141-BE3C-662438D9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244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1DEF-A3A4-2942-92DD-C8ED2EE2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9029-BBAA-E342-83A0-EA49FEEF7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E65D1-FF64-1F41-B0BD-6CD2EB9C6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4730B-9859-A649-BF56-DCE34999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2067B-5987-2741-951D-19452F4D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A2D50-1732-1D4D-BBAE-8AD3E252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74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4A86-04B9-3647-9108-708ED972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F3B53-113C-7C46-911C-DE1C0BAE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2A40-AB81-8D43-A2B0-2F9B33CDC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8C5BB-5927-4345-B0FA-F2B535DA5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31835-3ECD-EE44-8E1B-061C79704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E3FA2-7889-EF4B-B9C7-BD9DA3DA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EF1E2-F2C3-D54E-93D1-E8D19498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C08A7-A1DC-BB4B-B01C-F08C11BF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87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F9AA-3453-9549-8E41-57DD420C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A786A-2DC3-6F45-A4BB-D170F7AC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67A62-F38D-B24E-A500-7C327D55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12AB-BE53-F04F-A590-FE194B7A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9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8B17D-AF2D-E841-AD4D-5542827F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DEC05-CA0E-EA4E-8102-F22D55B9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AD1B-9907-434B-8A26-9124F2D0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44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B341-F8F3-1D48-A72D-161EB22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384A-9564-6F4C-B3F1-7CAEF3F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A2CEF-5973-C340-A2F2-999ACE1E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C3E6E-89BC-344D-9105-937C34AC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AEEE-D595-2342-AFF1-45C6B488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DF62A-A2B1-764E-887C-0FCD5BE5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6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1F9F-2897-B449-92B7-369C5C08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7856F-26E0-A344-8E9F-3B0FB37F9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E3A51-405D-3A4D-B3FB-396DEEEB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2CA3F-7E8C-1A46-9EAA-1F49C2D2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22805-6A03-F149-A7AF-BA4450F8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3CA8C-3AF5-7B4F-B718-D10761D5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4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1007C-5739-A94F-B3FD-92921ABB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64FA-5ABE-314C-ACB5-858CA4E8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08EE-72B5-DF49-9D09-B887B7C6B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40E5-8E8E-443E-827E-C0A57E4BE142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7EA1-D778-B042-A936-48F3AB917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5E551-BC47-9147-864E-7CED771D6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C521-64C4-4FD6-8B85-1AB9201E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70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2297154"/>
            <a:ext cx="12199434" cy="914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044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0B3BD0-E373-104D-9550-758782A7C346}"/>
              </a:ext>
            </a:extLst>
          </p:cNvPr>
          <p:cNvSpPr/>
          <p:nvPr/>
        </p:nvSpPr>
        <p:spPr>
          <a:xfrm>
            <a:off x="-1" y="689"/>
            <a:ext cx="12192000" cy="6858000"/>
          </a:xfrm>
          <a:prstGeom prst="rect">
            <a:avLst/>
          </a:prstGeom>
          <a:solidFill>
            <a:srgbClr val="16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83E6F-2114-9B44-9733-4CCA9848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98" y="768471"/>
            <a:ext cx="4508472" cy="929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2326B-12FD-754F-A28B-C430B64BA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51" y="0"/>
            <a:ext cx="61764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2556BE-37AB-234B-BDE9-D2D120865CBE}"/>
              </a:ext>
            </a:extLst>
          </p:cNvPr>
          <p:cNvSpPr/>
          <p:nvPr/>
        </p:nvSpPr>
        <p:spPr>
          <a:xfrm>
            <a:off x="-1" y="768470"/>
            <a:ext cx="952500" cy="929698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343D6-A26D-5B45-AE8F-EC8121F017D1}"/>
              </a:ext>
            </a:extLst>
          </p:cNvPr>
          <p:cNvSpPr/>
          <p:nvPr/>
        </p:nvSpPr>
        <p:spPr>
          <a:xfrm>
            <a:off x="11239500" y="499533"/>
            <a:ext cx="952500" cy="10795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079EB1-493D-C54A-B75A-2495F5A8120A}"/>
              </a:ext>
            </a:extLst>
          </p:cNvPr>
          <p:cNvSpPr/>
          <p:nvPr/>
        </p:nvSpPr>
        <p:spPr>
          <a:xfrm>
            <a:off x="817800" y="2111543"/>
            <a:ext cx="122767" cy="2634914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EB2DD6-B963-4319-8AC4-F16C7881D472}"/>
              </a:ext>
            </a:extLst>
          </p:cNvPr>
          <p:cNvSpPr txBox="1"/>
          <p:nvPr/>
        </p:nvSpPr>
        <p:spPr>
          <a:xfrm>
            <a:off x="7595690" y="4561791"/>
            <a:ext cx="20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800" kern="1200" dirty="0">
                <a:solidFill>
                  <a:srgbClr val="FFFFFF"/>
                </a:solidFill>
                <a:ea typeface="+mn-ea"/>
                <a:cs typeface="+mn-cs"/>
              </a:rPr>
              <a:t>22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/10/2021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C53E15-708A-48CB-BDD4-07E272816049}"/>
              </a:ext>
            </a:extLst>
          </p:cNvPr>
          <p:cNvSpPr/>
          <p:nvPr/>
        </p:nvSpPr>
        <p:spPr>
          <a:xfrm>
            <a:off x="1219841" y="2828835"/>
            <a:ext cx="10332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effectLst/>
              </a:rPr>
              <a:t>Propuesta de Red Latinoamericana de Planificación Climática de Largo Plazo - Red2050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3C338-1EA3-40AE-A9EE-6E70848B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46" y="0"/>
            <a:ext cx="4340728" cy="554784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7A60EE-648D-4F9C-B9D3-B73CB31F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186220"/>
            <a:ext cx="7869031" cy="1325563"/>
          </a:xfrm>
        </p:spPr>
        <p:txBody>
          <a:bodyPr/>
          <a:lstStyle/>
          <a:p>
            <a:pPr>
              <a:spcBef>
                <a:spcPct val="0"/>
              </a:spcBef>
            </a:pP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lang="es-MX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Objetivos de la Red2050</a:t>
            </a: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endParaRPr lang="es-CL" sz="2400" b="1" kern="1200" dirty="0">
              <a:solidFill>
                <a:srgbClr val="37A7B5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FF358D-22BD-4C82-BBF3-B9A6FBE1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66" y="1861033"/>
            <a:ext cx="9025834" cy="3337558"/>
          </a:xfrm>
        </p:spPr>
        <p:txBody>
          <a:bodyPr/>
          <a:lstStyle/>
          <a:p>
            <a:pPr marL="50800" indent="0">
              <a:buNone/>
            </a:pPr>
            <a:r>
              <a:rPr lang="es-MX" sz="2400" b="1" dirty="0">
                <a:solidFill>
                  <a:schemeClr val="tx1"/>
                </a:solidFill>
              </a:rPr>
              <a:t>Disminuir </a:t>
            </a:r>
            <a:r>
              <a:rPr lang="es-MX" sz="2400" dirty="0">
                <a:solidFill>
                  <a:schemeClr val="tx1"/>
                </a:solidFill>
              </a:rPr>
              <a:t>las brechas, entre los países de la región, en materia de planificación climática de largo plazo, a través del fortalecimiento de capacidades, la promoción de intercambios, la difusión de estudios y buenas prácticas, y comunidades de práctica, así como fomentar la colaboración regional en la materia. </a:t>
            </a:r>
          </a:p>
          <a:p>
            <a:pPr marL="50800" indent="0"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es-MX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Contribuir</a:t>
            </a:r>
            <a:r>
              <a:rPr lang="es-MX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la construcción de una visión climática de largo plazo (2050) de América Latina</a:t>
            </a:r>
            <a:endParaRPr lang="es-CL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414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3C338-1EA3-40AE-A9EE-6E70848B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46" y="0"/>
            <a:ext cx="4340728" cy="554784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7A60EE-648D-4F9C-B9D3-B73CB31F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186220"/>
            <a:ext cx="7869031" cy="1325563"/>
          </a:xfrm>
        </p:spPr>
        <p:txBody>
          <a:bodyPr/>
          <a:lstStyle/>
          <a:p>
            <a:pPr>
              <a:spcBef>
                <a:spcPct val="0"/>
              </a:spcBef>
            </a:pP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lang="es-MX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Estructura de la Red2050</a:t>
            </a: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endParaRPr lang="es-CL" sz="2400" b="1" kern="1200" dirty="0">
              <a:solidFill>
                <a:srgbClr val="37A7B5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FF358D-22BD-4C82-BBF3-B9A6FBE1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66" y="1861033"/>
            <a:ext cx="9419534" cy="3873028"/>
          </a:xfrm>
        </p:spPr>
        <p:txBody>
          <a:bodyPr/>
          <a:lstStyle/>
          <a:p>
            <a:pPr marL="50800" indent="0">
              <a:buNone/>
            </a:pPr>
            <a:r>
              <a:rPr lang="es-MX" sz="2400" dirty="0">
                <a:solidFill>
                  <a:schemeClr val="tx1"/>
                </a:solidFill>
              </a:rPr>
              <a:t>Horizontal, con representación de todos los países miembros</a:t>
            </a:r>
          </a:p>
          <a:p>
            <a:pPr marL="50800" indent="0"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es-MX" sz="2400" dirty="0">
                <a:solidFill>
                  <a:schemeClr val="tx1"/>
                </a:solidFill>
              </a:rPr>
              <a:t>Repositorio en la web de EUROCLIMA+ y en el Centro de Transparencia de UNEP</a:t>
            </a:r>
          </a:p>
          <a:p>
            <a:pPr marL="50800" indent="0"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pPr marL="1168400" indent="-266700"/>
            <a:r>
              <a:rPr lang="es-MX" sz="2400" dirty="0">
                <a:solidFill>
                  <a:schemeClr val="tx1"/>
                </a:solidFill>
              </a:rPr>
              <a:t>Capacitación</a:t>
            </a:r>
          </a:p>
          <a:p>
            <a:pPr marL="1168400" indent="-266700"/>
            <a:r>
              <a:rPr lang="es-MX" sz="2400" dirty="0">
                <a:solidFill>
                  <a:schemeClr val="tx1"/>
                </a:solidFill>
              </a:rPr>
              <a:t>Intercambio de experiencias entre pares</a:t>
            </a:r>
          </a:p>
          <a:p>
            <a:pPr marL="1168400" indent="-266700"/>
            <a:r>
              <a:rPr lang="es-MX" sz="2400" dirty="0">
                <a:solidFill>
                  <a:schemeClr val="tx1"/>
                </a:solidFill>
              </a:rPr>
              <a:t>Generación de estudios y productos de conocimiento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280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0B3BD0-E373-104D-9550-758782A7C3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2326B-12FD-754F-A28B-C430B64B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7" y="0"/>
            <a:ext cx="61764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2556BE-37AB-234B-BDE9-D2D120865CBE}"/>
              </a:ext>
            </a:extLst>
          </p:cNvPr>
          <p:cNvSpPr/>
          <p:nvPr/>
        </p:nvSpPr>
        <p:spPr>
          <a:xfrm>
            <a:off x="0" y="2668635"/>
            <a:ext cx="952500" cy="929698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343D6-A26D-5B45-AE8F-EC8121F017D1}"/>
              </a:ext>
            </a:extLst>
          </p:cNvPr>
          <p:cNvSpPr/>
          <p:nvPr/>
        </p:nvSpPr>
        <p:spPr>
          <a:xfrm>
            <a:off x="11239500" y="499533"/>
            <a:ext cx="952500" cy="10795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079EB1-493D-C54A-B75A-2495F5A8120A}"/>
              </a:ext>
            </a:extLst>
          </p:cNvPr>
          <p:cNvSpPr/>
          <p:nvPr/>
        </p:nvSpPr>
        <p:spPr>
          <a:xfrm>
            <a:off x="1609220" y="1816027"/>
            <a:ext cx="122767" cy="2634914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3455E378-83DE-C54B-8C3C-AE033CE9817D}"/>
              </a:ext>
            </a:extLst>
          </p:cNvPr>
          <p:cNvSpPr txBox="1">
            <a:spLocks/>
          </p:cNvSpPr>
          <p:nvPr/>
        </p:nvSpPr>
        <p:spPr>
          <a:xfrm>
            <a:off x="1951068" y="3598333"/>
            <a:ext cx="7783452" cy="1533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  <a:sym typeface="Arial"/>
              </a:rPr>
              <a:t>MUCHAS GRACIAS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2EEDA3-622E-42D0-B475-30071CF24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82" y="5384908"/>
            <a:ext cx="8900932" cy="90041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B0D72EC-510D-4CFF-B195-311D8C388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14" y="1872266"/>
            <a:ext cx="4508472" cy="9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9FE7284-C682-4AF5-9AC5-CA3E813C6C73}"/>
              </a:ext>
            </a:extLst>
          </p:cNvPr>
          <p:cNvSpPr txBox="1">
            <a:spLocks/>
          </p:cNvSpPr>
          <p:nvPr/>
        </p:nvSpPr>
        <p:spPr>
          <a:xfrm>
            <a:off x="893614" y="1741716"/>
            <a:ext cx="10643067" cy="29445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000" b="1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</a:t>
            </a:r>
            <a:r>
              <a:rPr kumimoji="0" lang="es-MX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umentar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las capacidades para el fortalecimiento institucional y técnico en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creación de modelos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rospectiva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 datos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esarrollo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 escenarios de mitigación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nálisis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 vulnerabilidad y riesgo climático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nálisis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 oportunidades de inversión en adaptación al cambio climático y tecnologías para la planificación y acción climática en la región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3F25649-B230-45B3-8BE3-FAAD63BB425E}"/>
              </a:ext>
            </a:extLst>
          </p:cNvPr>
          <p:cNvSpPr txBox="1">
            <a:spLocks/>
          </p:cNvSpPr>
          <p:nvPr/>
        </p:nvSpPr>
        <p:spPr>
          <a:xfrm>
            <a:off x="539136" y="474332"/>
            <a:ext cx="11259164" cy="94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37A7B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Colaboración Regional para la transparencia y cumplimiento de las NDC y generación de Estrategias Climáticas de Largo Plazo -ECLP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301E38D-EF50-4F14-9D9B-143CA0C65023}"/>
              </a:ext>
            </a:extLst>
          </p:cNvPr>
          <p:cNvSpPr/>
          <p:nvPr/>
        </p:nvSpPr>
        <p:spPr>
          <a:xfrm>
            <a:off x="847895" y="1809087"/>
            <a:ext cx="45719" cy="617344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3C338-1EA3-40AE-A9EE-6E70848B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46" y="0"/>
            <a:ext cx="4340728" cy="554784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7A60EE-648D-4F9C-B9D3-B73CB31F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66" y="372440"/>
            <a:ext cx="7344377" cy="13255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Propuesta</a:t>
            </a: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Red Latinoamericana de Planificación Climática de Largo Plazo </a:t>
            </a:r>
            <a:r>
              <a:rPr lang="en-US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(Red2050) que: </a:t>
            </a:r>
            <a:endParaRPr lang="es-CL" sz="2400" b="1" kern="1200" dirty="0">
              <a:solidFill>
                <a:srgbClr val="37A7B5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FF358D-22BD-4C82-BBF3-B9A6FBE1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266" y="1698003"/>
            <a:ext cx="9025834" cy="4351338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</a:rPr>
              <a:t>Responda a la invitación del Acuerdo de París, Art. 4 </a:t>
            </a:r>
            <a:r>
              <a:rPr lang="es-MX" sz="2400" dirty="0">
                <a:solidFill>
                  <a:schemeClr val="tx1"/>
                </a:solidFill>
              </a:rPr>
              <a:t>a trabajar en </a:t>
            </a:r>
            <a:r>
              <a:rPr lang="es-MX" sz="2400" b="1" dirty="0">
                <a:solidFill>
                  <a:schemeClr val="tx1"/>
                </a:solidFill>
              </a:rPr>
              <a:t>estrategias de largo plazo </a:t>
            </a:r>
            <a:r>
              <a:rPr lang="es-MX" sz="2400" dirty="0">
                <a:solidFill>
                  <a:schemeClr val="tx1"/>
                </a:solidFill>
              </a:rPr>
              <a:t>para establecer una hoja de ruta en la cual enmarcar las actualizaciones de las NDC, cada cinco años.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Enfocada en construir capacidades </a:t>
            </a:r>
            <a:r>
              <a:rPr lang="es-MX" sz="2400" dirty="0">
                <a:solidFill>
                  <a:schemeClr val="tx1"/>
                </a:solidFill>
              </a:rPr>
              <a:t>en los países de América Latina para tener ECLP que orienten sus decisiones en cambio climático.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Expandir la acción y sus resultados </a:t>
            </a:r>
            <a:r>
              <a:rPr lang="es-MX" sz="2400" dirty="0">
                <a:solidFill>
                  <a:schemeClr val="tx1"/>
                </a:solidFill>
              </a:rPr>
              <a:t>a todos los países socios de EUROCLIMA+.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Articulación con otras iniciativas de cooperación en la región.</a:t>
            </a:r>
            <a:endParaRPr lang="es-ES" sz="2400" b="1" dirty="0">
              <a:solidFill>
                <a:schemeClr val="tx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03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F81EA5-E0F8-3240-B723-0D908F1214A4}"/>
              </a:ext>
            </a:extLst>
          </p:cNvPr>
          <p:cNvSpPr/>
          <p:nvPr/>
        </p:nvSpPr>
        <p:spPr>
          <a:xfrm>
            <a:off x="5779008" y="0"/>
            <a:ext cx="6412992" cy="6858000"/>
          </a:xfrm>
          <a:prstGeom prst="rect">
            <a:avLst/>
          </a:prstGeom>
          <a:solidFill>
            <a:srgbClr val="37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32F125-0B5E-4DC3-9CA8-F9023211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93752"/>
            <a:ext cx="5837937" cy="941002"/>
          </a:xfrm>
        </p:spPr>
        <p:txBody>
          <a:bodyPr anchor="ctr">
            <a:normAutofit/>
          </a:bodyPr>
          <a:lstStyle/>
          <a:p>
            <a:r>
              <a:rPr lang="es-CO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Bases de la Red2050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E58139-A771-42DD-95C7-BEF35D64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784" y="2016572"/>
            <a:ext cx="5411216" cy="4623598"/>
          </a:xfrm>
          <a:noFill/>
        </p:spPr>
        <p:txBody>
          <a:bodyPr anchor="t"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s-PA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Generar lineamientos técnicos que informen las decisiones de los gobiernos participantes. </a:t>
            </a:r>
          </a:p>
          <a:p>
            <a:pPr>
              <a:lnSpc>
                <a:spcPct val="160000"/>
              </a:lnSpc>
            </a:pPr>
            <a:r>
              <a:rPr lang="es-PA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Tener un diálogo constructivo entre los países para llegar a un consenso sobre los contenidos mínimos de una ECLP (marcos lógicos, objetivos, instrumentos a incluir, decisiones que debe informar, etc.).</a:t>
            </a:r>
          </a:p>
          <a:p>
            <a:pPr>
              <a:lnSpc>
                <a:spcPct val="160000"/>
              </a:lnSpc>
            </a:pPr>
            <a:r>
              <a:rPr lang="es-PA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Homologar el trabajo de los países involucrados.</a:t>
            </a:r>
          </a:p>
          <a:p>
            <a:pPr>
              <a:lnSpc>
                <a:spcPct val="160000"/>
              </a:lnSpc>
            </a:pPr>
            <a:r>
              <a:rPr lang="es-PA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Anexo A </a:t>
            </a:r>
            <a:r>
              <a:rPr lang="es-PA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contiene más información sobre los objetivos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E6731C-61B1-D445-84D7-56281EE2869C}"/>
              </a:ext>
            </a:extLst>
          </p:cNvPr>
          <p:cNvSpPr/>
          <p:nvPr/>
        </p:nvSpPr>
        <p:spPr>
          <a:xfrm>
            <a:off x="1095551" y="1167713"/>
            <a:ext cx="3286897" cy="452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/>
              <a:t>Portada Públicación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8B9AF2-C95E-4809-BD5C-422C024D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77" y="1305498"/>
            <a:ext cx="3106757" cy="42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9FE7284-C682-4AF5-9AC5-CA3E813C6C73}"/>
              </a:ext>
            </a:extLst>
          </p:cNvPr>
          <p:cNvSpPr txBox="1">
            <a:spLocks/>
          </p:cNvSpPr>
          <p:nvPr/>
        </p:nvSpPr>
        <p:spPr>
          <a:xfrm>
            <a:off x="907437" y="878171"/>
            <a:ext cx="9457937" cy="5566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¿Qué es una estrategia a largo plazo (ECLP)?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Un ECLP busca fortalecer las iniciativas ya encaminadas por un país para avanzar de manera coordinada y lograr un cumplimiento holístico de los objetivos ambientales, económicos y sociales del país.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¿Cuál es la relevancia de las ECLP?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Implementar soluciones duraderas, previniendo así, que los planes únicamente se enfoquen en acciones a corto plazo o temporales.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¿Cómo se formula una ECLP?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Metodología de ’</a:t>
            </a:r>
            <a:r>
              <a:rPr lang="es-PA" sz="1200" dirty="0" err="1">
                <a:latin typeface="Roboto" panose="02000000000000000000" pitchFamily="2" charset="0"/>
                <a:ea typeface="Roboto" panose="02000000000000000000" pitchFamily="2" charset="0"/>
              </a:rPr>
              <a:t>backcasting</a:t>
            </a: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’ - proceso iterativo que permita revisiones, ajustes y mejoras a medida que cambian las circunstancias de un país.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¿Cuáles son los plazos para presentar, actualizar y reportar las ECLP?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A agosto de 2021, 29 Partes han comunicado sus ECLP, que representan 42 países y el 28.2% de las emisiones mundiales.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¿Debe ser una ECLP un instrumento obligatorio o voluntario?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No se estipula obligatoriedad pero los beneficios son importantes. </a:t>
            </a:r>
            <a:endParaRPr lang="es-PA" sz="2000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¿Cómo se vinculan las ECLP con las </a:t>
            </a:r>
            <a:r>
              <a:rPr lang="es-PA" sz="2000" b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NDCs</a:t>
            </a: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?</a:t>
            </a:r>
            <a:endParaRPr lang="es-PA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Las </a:t>
            </a:r>
            <a:r>
              <a:rPr lang="es-PA" sz="1200" dirty="0" err="1">
                <a:latin typeface="Roboto" panose="02000000000000000000" pitchFamily="2" charset="0"/>
                <a:ea typeface="Roboto" panose="02000000000000000000" pitchFamily="2" charset="0"/>
              </a:rPr>
              <a:t>NDCs</a:t>
            </a: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 y las estrategias a largo plazo se fortalecen recíprocamente, ya que las </a:t>
            </a:r>
            <a:r>
              <a:rPr lang="es-PA" sz="1200" dirty="0" err="1">
                <a:latin typeface="Roboto" panose="02000000000000000000" pitchFamily="2" charset="0"/>
                <a:ea typeface="Roboto" panose="02000000000000000000" pitchFamily="2" charset="0"/>
              </a:rPr>
              <a:t>NDCs</a:t>
            </a: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 se revisan periódicamente y pueden fortalecerse de acuerdo con una estrategia a largo plazo.</a:t>
            </a:r>
            <a:endParaRPr lang="es-PA" sz="2000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¿Qué es necesario para crear una ECLP?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PA" sz="1200" dirty="0">
                <a:latin typeface="Roboto" panose="02000000000000000000" pitchFamily="2" charset="0"/>
                <a:ea typeface="Roboto" panose="02000000000000000000" pitchFamily="2" charset="0"/>
              </a:rPr>
              <a:t>Se identificaron 8 elementos clave (siguiente diapositiva)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PA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PA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3F25649-B230-45B3-8BE3-FAAD63BB425E}"/>
              </a:ext>
            </a:extLst>
          </p:cNvPr>
          <p:cNvSpPr txBox="1">
            <a:spLocks/>
          </p:cNvSpPr>
          <p:nvPr/>
        </p:nvSpPr>
        <p:spPr>
          <a:xfrm>
            <a:off x="907437" y="67932"/>
            <a:ext cx="5974640" cy="94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Preguntas Orientadoras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301E38D-EF50-4F14-9D9B-143CA0C65023}"/>
              </a:ext>
            </a:extLst>
          </p:cNvPr>
          <p:cNvSpPr/>
          <p:nvPr/>
        </p:nvSpPr>
        <p:spPr>
          <a:xfrm>
            <a:off x="677714" y="991142"/>
            <a:ext cx="45719" cy="617344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6CBDDF6-991F-45B2-92A8-BA226E25E7A5}"/>
              </a:ext>
            </a:extLst>
          </p:cNvPr>
          <p:cNvSpPr/>
          <p:nvPr/>
        </p:nvSpPr>
        <p:spPr>
          <a:xfrm>
            <a:off x="677714" y="1921126"/>
            <a:ext cx="45719" cy="427730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619220BD-9E56-4478-BD23-7BDC6C9308BA}"/>
              </a:ext>
            </a:extLst>
          </p:cNvPr>
          <p:cNvSpPr/>
          <p:nvPr/>
        </p:nvSpPr>
        <p:spPr>
          <a:xfrm>
            <a:off x="677714" y="2661496"/>
            <a:ext cx="45719" cy="614698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69F7881E-A0A0-4020-A1BF-82C6EE0B1751}"/>
              </a:ext>
            </a:extLst>
          </p:cNvPr>
          <p:cNvSpPr/>
          <p:nvPr/>
        </p:nvSpPr>
        <p:spPr>
          <a:xfrm>
            <a:off x="670894" y="3588834"/>
            <a:ext cx="45719" cy="454958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75B7A78-6B90-4A2D-87B1-87C04B7834AB}"/>
              </a:ext>
            </a:extLst>
          </p:cNvPr>
          <p:cNvSpPr/>
          <p:nvPr/>
        </p:nvSpPr>
        <p:spPr>
          <a:xfrm>
            <a:off x="670894" y="4326582"/>
            <a:ext cx="45719" cy="454958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41A86002-7284-479D-A4D2-8DBD3224C78D}"/>
              </a:ext>
            </a:extLst>
          </p:cNvPr>
          <p:cNvSpPr/>
          <p:nvPr/>
        </p:nvSpPr>
        <p:spPr>
          <a:xfrm flipH="1">
            <a:off x="675060" y="5090073"/>
            <a:ext cx="45719" cy="614697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16E55CA-E9EC-44FF-BD68-F8B860463CF9}"/>
              </a:ext>
            </a:extLst>
          </p:cNvPr>
          <p:cNvSpPr/>
          <p:nvPr/>
        </p:nvSpPr>
        <p:spPr>
          <a:xfrm flipH="1">
            <a:off x="677714" y="6024140"/>
            <a:ext cx="45719" cy="427730"/>
          </a:xfrm>
          <a:prstGeom prst="rect">
            <a:avLst/>
          </a:prstGeom>
          <a:solidFill>
            <a:srgbClr val="37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7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6B68851-C187-43FA-BCE6-905DA18B7B7B}"/>
              </a:ext>
            </a:extLst>
          </p:cNvPr>
          <p:cNvSpPr txBox="1">
            <a:spLocks/>
          </p:cNvSpPr>
          <p:nvPr/>
        </p:nvSpPr>
        <p:spPr>
          <a:xfrm>
            <a:off x="1794718" y="5966570"/>
            <a:ext cx="5626325" cy="94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Elementos de una ECLP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E6838BD0-1228-4BB8-8EA8-0416FD6D5E2F}"/>
              </a:ext>
            </a:extLst>
          </p:cNvPr>
          <p:cNvSpPr/>
          <p:nvPr/>
        </p:nvSpPr>
        <p:spPr>
          <a:xfrm>
            <a:off x="932255" y="1335962"/>
            <a:ext cx="1219683" cy="1034227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 liderazgo sólido</a:t>
            </a:r>
          </a:p>
        </p:txBody>
      </p:sp>
      <p:sp>
        <p:nvSpPr>
          <p:cNvPr id="13" name="Rounded Rectangle 39">
            <a:extLst>
              <a:ext uri="{FF2B5EF4-FFF2-40B4-BE49-F238E27FC236}">
                <a16:creationId xmlns:a16="http://schemas.microsoft.com/office/drawing/2014/main" id="{EF87DCA6-5338-4A13-A767-49099056B4DC}"/>
              </a:ext>
            </a:extLst>
          </p:cNvPr>
          <p:cNvSpPr/>
          <p:nvPr/>
        </p:nvSpPr>
        <p:spPr>
          <a:xfrm>
            <a:off x="914875" y="0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37A7B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37A7B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5CB0272-9ECF-4FD1-8DE9-4D5C20F67C2C}"/>
              </a:ext>
            </a:extLst>
          </p:cNvPr>
          <p:cNvSpPr txBox="1">
            <a:spLocks/>
          </p:cNvSpPr>
          <p:nvPr/>
        </p:nvSpPr>
        <p:spPr>
          <a:xfrm>
            <a:off x="1281968" y="2304680"/>
            <a:ext cx="531395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7A7B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1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37A7B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BA020F20-2B79-4840-A682-126629F6269D}"/>
              </a:ext>
            </a:extLst>
          </p:cNvPr>
          <p:cNvSpPr/>
          <p:nvPr/>
        </p:nvSpPr>
        <p:spPr>
          <a:xfrm>
            <a:off x="3699520" y="1336167"/>
            <a:ext cx="1265583" cy="1035209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Capacidad Técnica</a:t>
            </a: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F4972D06-33CD-4F40-84BF-2253E737DC09}"/>
              </a:ext>
            </a:extLst>
          </p:cNvPr>
          <p:cNvSpPr/>
          <p:nvPr/>
        </p:nvSpPr>
        <p:spPr>
          <a:xfrm>
            <a:off x="3725724" y="0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44D1E4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2E6059B-54F0-4229-87A6-A574DB4BCCBA}"/>
              </a:ext>
            </a:extLst>
          </p:cNvPr>
          <p:cNvSpPr txBox="1">
            <a:spLocks/>
          </p:cNvSpPr>
          <p:nvPr/>
        </p:nvSpPr>
        <p:spPr>
          <a:xfrm>
            <a:off x="4058019" y="2304680"/>
            <a:ext cx="559722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D1E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2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44D1E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C09CB4BF-10CF-4F66-A78C-2E4113FA25A5}"/>
              </a:ext>
            </a:extLst>
          </p:cNvPr>
          <p:cNvSpPr/>
          <p:nvPr/>
        </p:nvSpPr>
        <p:spPr>
          <a:xfrm>
            <a:off x="6397942" y="1336944"/>
            <a:ext cx="1534320" cy="1034227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Arreglos Institucionales &amp; Gobernanza</a:t>
            </a:r>
          </a:p>
        </p:txBody>
      </p:sp>
      <p:sp>
        <p:nvSpPr>
          <p:cNvPr id="19" name="Rounded Rectangle 38">
            <a:extLst>
              <a:ext uri="{FF2B5EF4-FFF2-40B4-BE49-F238E27FC236}">
                <a16:creationId xmlns:a16="http://schemas.microsoft.com/office/drawing/2014/main" id="{3C493E99-F484-4D24-A91B-53FD6A9F5124}"/>
              </a:ext>
            </a:extLst>
          </p:cNvPr>
          <p:cNvSpPr/>
          <p:nvPr/>
        </p:nvSpPr>
        <p:spPr>
          <a:xfrm>
            <a:off x="6537880" y="0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226B76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6E818F6-5D9F-484F-85E7-E8B43AD08F58}"/>
              </a:ext>
            </a:extLst>
          </p:cNvPr>
          <p:cNvSpPr txBox="1">
            <a:spLocks/>
          </p:cNvSpPr>
          <p:nvPr/>
        </p:nvSpPr>
        <p:spPr>
          <a:xfrm>
            <a:off x="7001629" y="2304680"/>
            <a:ext cx="338084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226B7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3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226B7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24D1F36A-F5C8-4DF2-84C5-537F9017BFD8}"/>
              </a:ext>
            </a:extLst>
          </p:cNvPr>
          <p:cNvSpPr/>
          <p:nvPr/>
        </p:nvSpPr>
        <p:spPr>
          <a:xfrm>
            <a:off x="9476295" y="1335962"/>
            <a:ext cx="1001924" cy="1035209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Vínculos con las </a:t>
            </a:r>
            <a:r>
              <a:rPr kumimoji="0" lang="es-PA" sz="14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NDCs</a:t>
            </a:r>
            <a:endParaRPr kumimoji="0" lang="es-PA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1" name="Rounded Rectangle 40">
            <a:extLst>
              <a:ext uri="{FF2B5EF4-FFF2-40B4-BE49-F238E27FC236}">
                <a16:creationId xmlns:a16="http://schemas.microsoft.com/office/drawing/2014/main" id="{8A62BA17-3CD3-4CEF-A4BA-3E4B648D1096}"/>
              </a:ext>
            </a:extLst>
          </p:cNvPr>
          <p:cNvSpPr/>
          <p:nvPr/>
        </p:nvSpPr>
        <p:spPr>
          <a:xfrm>
            <a:off x="9350035" y="0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2D8B98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37A7B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2B502C0B-E67A-49F5-95A7-6351908FE42D}"/>
              </a:ext>
            </a:extLst>
          </p:cNvPr>
          <p:cNvSpPr txBox="1">
            <a:spLocks/>
          </p:cNvSpPr>
          <p:nvPr/>
        </p:nvSpPr>
        <p:spPr>
          <a:xfrm>
            <a:off x="9810428" y="2304680"/>
            <a:ext cx="338084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2D8B9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4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2D8B9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33" name="Rounded Rectangle 39">
            <a:extLst>
              <a:ext uri="{FF2B5EF4-FFF2-40B4-BE49-F238E27FC236}">
                <a16:creationId xmlns:a16="http://schemas.microsoft.com/office/drawing/2014/main" id="{91B70474-02D7-4CAD-8637-A48E48E3C198}"/>
              </a:ext>
            </a:extLst>
          </p:cNvPr>
          <p:cNvSpPr/>
          <p:nvPr/>
        </p:nvSpPr>
        <p:spPr>
          <a:xfrm>
            <a:off x="914875" y="2931204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64979A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37A7B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D6946A80-5360-4D49-81FC-64A43B6AD53C}"/>
              </a:ext>
            </a:extLst>
          </p:cNvPr>
          <p:cNvSpPr txBox="1">
            <a:spLocks/>
          </p:cNvSpPr>
          <p:nvPr/>
        </p:nvSpPr>
        <p:spPr>
          <a:xfrm>
            <a:off x="1281968" y="5235884"/>
            <a:ext cx="531395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4979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5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64979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B1229D0E-B2EE-4BF2-9D03-E5347655723E}"/>
              </a:ext>
            </a:extLst>
          </p:cNvPr>
          <p:cNvSpPr/>
          <p:nvPr/>
        </p:nvSpPr>
        <p:spPr>
          <a:xfrm>
            <a:off x="3725724" y="2931204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53E9C4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2D8B98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A35F1D8F-DAB5-4EF7-BA3E-0175FFEB32B8}"/>
              </a:ext>
            </a:extLst>
          </p:cNvPr>
          <p:cNvSpPr txBox="1">
            <a:spLocks/>
          </p:cNvSpPr>
          <p:nvPr/>
        </p:nvSpPr>
        <p:spPr>
          <a:xfrm>
            <a:off x="4058019" y="5235884"/>
            <a:ext cx="559722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3E9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6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53E9C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18221E54-EDD8-4CA4-8C71-651ED0ACF824}"/>
              </a:ext>
            </a:extLst>
          </p:cNvPr>
          <p:cNvSpPr/>
          <p:nvPr/>
        </p:nvSpPr>
        <p:spPr>
          <a:xfrm>
            <a:off x="6391569" y="4167183"/>
            <a:ext cx="1534320" cy="1034227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Participación Pública</a:t>
            </a:r>
          </a:p>
        </p:txBody>
      </p:sp>
      <p:sp>
        <p:nvSpPr>
          <p:cNvPr id="38" name="Rounded Rectangle 38">
            <a:extLst>
              <a:ext uri="{FF2B5EF4-FFF2-40B4-BE49-F238E27FC236}">
                <a16:creationId xmlns:a16="http://schemas.microsoft.com/office/drawing/2014/main" id="{E0FDEE8D-AD0C-407C-9C39-54C5C6DB03D1}"/>
              </a:ext>
            </a:extLst>
          </p:cNvPr>
          <p:cNvSpPr/>
          <p:nvPr/>
        </p:nvSpPr>
        <p:spPr>
          <a:xfrm>
            <a:off x="6537880" y="2931204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37A7B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81BABD81-92FA-450C-86E6-4F86B09E1B31}"/>
              </a:ext>
            </a:extLst>
          </p:cNvPr>
          <p:cNvSpPr txBox="1">
            <a:spLocks/>
          </p:cNvSpPr>
          <p:nvPr/>
        </p:nvSpPr>
        <p:spPr>
          <a:xfrm>
            <a:off x="7001629" y="5235884"/>
            <a:ext cx="338084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7A7B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7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37A7B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57A02B56-6C54-42E7-8156-29F212D38F30}"/>
              </a:ext>
            </a:extLst>
          </p:cNvPr>
          <p:cNvSpPr/>
          <p:nvPr/>
        </p:nvSpPr>
        <p:spPr>
          <a:xfrm>
            <a:off x="9350035" y="2931204"/>
            <a:ext cx="1265583" cy="2553846"/>
          </a:xfrm>
          <a:prstGeom prst="roundRect">
            <a:avLst/>
          </a:prstGeom>
          <a:noFill/>
          <a:ln w="57150" cap="flat" cmpd="sng" algn="ctr">
            <a:solidFill>
              <a:srgbClr val="44D1E4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37A7B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BB6C734E-7491-4629-87F6-AC70A0C53C68}"/>
              </a:ext>
            </a:extLst>
          </p:cNvPr>
          <p:cNvSpPr txBox="1">
            <a:spLocks/>
          </p:cNvSpPr>
          <p:nvPr/>
        </p:nvSpPr>
        <p:spPr>
          <a:xfrm>
            <a:off x="9810428" y="5235884"/>
            <a:ext cx="338084" cy="510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D1E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8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srgbClr val="44D1E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id="{1A83F441-920C-4762-8C3F-4EC6776D3E6D}"/>
              </a:ext>
            </a:extLst>
          </p:cNvPr>
          <p:cNvSpPr/>
          <p:nvPr/>
        </p:nvSpPr>
        <p:spPr>
          <a:xfrm>
            <a:off x="774700" y="4157434"/>
            <a:ext cx="1534320" cy="1034227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Herramientas de Modelación</a:t>
            </a:r>
          </a:p>
        </p:txBody>
      </p:sp>
      <p:sp>
        <p:nvSpPr>
          <p:cNvPr id="43" name="Rounded Rectangle 19">
            <a:extLst>
              <a:ext uri="{FF2B5EF4-FFF2-40B4-BE49-F238E27FC236}">
                <a16:creationId xmlns:a16="http://schemas.microsoft.com/office/drawing/2014/main" id="{2A2764A0-9192-4573-9B3B-E94A0FF838F0}"/>
              </a:ext>
            </a:extLst>
          </p:cNvPr>
          <p:cNvSpPr/>
          <p:nvPr/>
        </p:nvSpPr>
        <p:spPr>
          <a:xfrm>
            <a:off x="3565151" y="4156427"/>
            <a:ext cx="1534320" cy="1034227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Cooperación Internacional</a:t>
            </a:r>
          </a:p>
        </p:txBody>
      </p:sp>
      <p:sp>
        <p:nvSpPr>
          <p:cNvPr id="44" name="Rounded Rectangle 19">
            <a:extLst>
              <a:ext uri="{FF2B5EF4-FFF2-40B4-BE49-F238E27FC236}">
                <a16:creationId xmlns:a16="http://schemas.microsoft.com/office/drawing/2014/main" id="{9D15EFD8-3A84-4D80-8D28-0918E49057A1}"/>
              </a:ext>
            </a:extLst>
          </p:cNvPr>
          <p:cNvSpPr/>
          <p:nvPr/>
        </p:nvSpPr>
        <p:spPr>
          <a:xfrm>
            <a:off x="9233249" y="4160948"/>
            <a:ext cx="1534320" cy="1034227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Revisión, Validación, Verificación y Reporte</a:t>
            </a:r>
          </a:p>
        </p:txBody>
      </p:sp>
      <p:pic>
        <p:nvPicPr>
          <p:cNvPr id="45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54B32320-DF38-428C-8E02-6FDCC3CD1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6" y="3150621"/>
            <a:ext cx="1059778" cy="1005806"/>
          </a:xfrm>
          <a:prstGeom prst="rect">
            <a:avLst/>
          </a:prstGeom>
        </p:spPr>
      </p:pic>
      <p:pic>
        <p:nvPicPr>
          <p:cNvPr id="46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82166166-45CC-4EE7-8BA1-CB0FEAA69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953" y="271110"/>
            <a:ext cx="1005813" cy="100581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47" name="Picture 118" descr="Shape&#10;&#10;Description automatically generated with low confidence">
            <a:extLst>
              <a:ext uri="{FF2B5EF4-FFF2-40B4-BE49-F238E27FC236}">
                <a16:creationId xmlns:a16="http://schemas.microsoft.com/office/drawing/2014/main" id="{A9787752-091F-42F8-A4C4-129064AEF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37" y="284979"/>
            <a:ext cx="994130" cy="994130"/>
          </a:xfrm>
          <a:prstGeom prst="rect">
            <a:avLst/>
          </a:prstGeom>
        </p:spPr>
      </p:pic>
      <p:pic>
        <p:nvPicPr>
          <p:cNvPr id="48" name="Picture 120" descr="Shape&#10;&#10;Description automatically generated with low confidence">
            <a:extLst>
              <a:ext uri="{FF2B5EF4-FFF2-40B4-BE49-F238E27FC236}">
                <a16:creationId xmlns:a16="http://schemas.microsoft.com/office/drawing/2014/main" id="{F8C5F39F-6953-4604-BECD-03B12BB2B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14" y="284979"/>
            <a:ext cx="1050983" cy="1050983"/>
          </a:xfrm>
          <a:prstGeom prst="rect">
            <a:avLst/>
          </a:prstGeom>
        </p:spPr>
      </p:pic>
      <p:pic>
        <p:nvPicPr>
          <p:cNvPr id="49" name="Picture 122">
            <a:extLst>
              <a:ext uri="{FF2B5EF4-FFF2-40B4-BE49-F238E27FC236}">
                <a16:creationId xmlns:a16="http://schemas.microsoft.com/office/drawing/2014/main" id="{F6E8C0E1-A098-4B08-8947-6A58A6172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8" y="3065855"/>
            <a:ext cx="1130481" cy="1090572"/>
          </a:xfrm>
          <a:prstGeom prst="rect">
            <a:avLst/>
          </a:prstGeom>
        </p:spPr>
      </p:pic>
      <p:pic>
        <p:nvPicPr>
          <p:cNvPr id="50" name="Picture 124" descr="Shape&#10;&#10;Description automatically generated with low confidence">
            <a:extLst>
              <a:ext uri="{FF2B5EF4-FFF2-40B4-BE49-F238E27FC236}">
                <a16:creationId xmlns:a16="http://schemas.microsoft.com/office/drawing/2014/main" id="{466A6213-8251-4D55-A3C7-C1C4887FDB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9" y="259730"/>
            <a:ext cx="977892" cy="1018601"/>
          </a:xfrm>
          <a:prstGeom prst="rect">
            <a:avLst/>
          </a:prstGeom>
        </p:spPr>
      </p:pic>
      <p:pic>
        <p:nvPicPr>
          <p:cNvPr id="51" name="Picture 126" descr="Shape&#10;&#10;Description automatically generated with low confidence">
            <a:extLst>
              <a:ext uri="{FF2B5EF4-FFF2-40B4-BE49-F238E27FC236}">
                <a16:creationId xmlns:a16="http://schemas.microsoft.com/office/drawing/2014/main" id="{3205D83E-663F-43F7-BFA5-2118171B49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05" y="3143275"/>
            <a:ext cx="1064852" cy="1064852"/>
          </a:xfrm>
          <a:prstGeom prst="rect">
            <a:avLst/>
          </a:prstGeom>
        </p:spPr>
      </p:pic>
      <p:pic>
        <p:nvPicPr>
          <p:cNvPr id="52" name="Picture 128" descr="Shape&#10;&#10;Description automatically generated with low confidence">
            <a:extLst>
              <a:ext uri="{FF2B5EF4-FFF2-40B4-BE49-F238E27FC236}">
                <a16:creationId xmlns:a16="http://schemas.microsoft.com/office/drawing/2014/main" id="{4750E364-D2E5-4B9B-B4B6-ECDF49BE5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37" y="3105443"/>
            <a:ext cx="1050984" cy="10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4B9FC-D2DC-4528-8716-38954F4BC4C0}"/>
              </a:ext>
            </a:extLst>
          </p:cNvPr>
          <p:cNvSpPr txBox="1">
            <a:spLocks/>
          </p:cNvSpPr>
          <p:nvPr/>
        </p:nvSpPr>
        <p:spPr>
          <a:xfrm>
            <a:off x="647477" y="-126184"/>
            <a:ext cx="6550850" cy="94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Tipos de Modelos</a:t>
            </a:r>
          </a:p>
        </p:txBody>
      </p:sp>
      <p:sp>
        <p:nvSpPr>
          <p:cNvPr id="3" name="Rounded Rectangle 39">
            <a:extLst>
              <a:ext uri="{FF2B5EF4-FFF2-40B4-BE49-F238E27FC236}">
                <a16:creationId xmlns:a16="http://schemas.microsoft.com/office/drawing/2014/main" id="{6F0A25A0-0D1B-4644-AA1B-B415D6F90D2C}"/>
              </a:ext>
            </a:extLst>
          </p:cNvPr>
          <p:cNvSpPr/>
          <p:nvPr/>
        </p:nvSpPr>
        <p:spPr>
          <a:xfrm>
            <a:off x="622702" y="1278114"/>
            <a:ext cx="1929744" cy="3357207"/>
          </a:xfrm>
          <a:prstGeom prst="roundRect">
            <a:avLst/>
          </a:prstGeom>
          <a:noFill/>
          <a:ln w="57150">
            <a:solidFill>
              <a:srgbClr val="649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329CC7-650A-464D-A431-EC84C7BAA40B}"/>
              </a:ext>
            </a:extLst>
          </p:cNvPr>
          <p:cNvSpPr txBox="1">
            <a:spLocks/>
          </p:cNvSpPr>
          <p:nvPr/>
        </p:nvSpPr>
        <p:spPr>
          <a:xfrm>
            <a:off x="1176780" y="4299545"/>
            <a:ext cx="810264" cy="6715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64979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s-CO" sz="3600" b="1" dirty="0">
              <a:solidFill>
                <a:srgbClr val="64979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A810C9B6-5118-48EE-9A2A-B9C4511DFA7B}"/>
              </a:ext>
            </a:extLst>
          </p:cNvPr>
          <p:cNvSpPr/>
          <p:nvPr/>
        </p:nvSpPr>
        <p:spPr>
          <a:xfrm>
            <a:off x="412156" y="3096628"/>
            <a:ext cx="2339511" cy="135956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Herramientas de Modelación</a:t>
            </a:r>
          </a:p>
        </p:txBody>
      </p:sp>
      <p:pic>
        <p:nvPicPr>
          <p:cNvPr id="6" name="Picture 122">
            <a:extLst>
              <a:ext uri="{FF2B5EF4-FFF2-40B4-BE49-F238E27FC236}">
                <a16:creationId xmlns:a16="http://schemas.microsoft.com/office/drawing/2014/main" id="{FC4E1CB6-DAEB-426C-B79B-8D403DB70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1" y="1511214"/>
            <a:ext cx="1723742" cy="1662889"/>
          </a:xfrm>
          <a:prstGeom prst="rect">
            <a:avLst/>
          </a:prstGeom>
        </p:spPr>
      </p:pic>
      <p:sp>
        <p:nvSpPr>
          <p:cNvPr id="7" name="Rounded Rectangle 39">
            <a:extLst>
              <a:ext uri="{FF2B5EF4-FFF2-40B4-BE49-F238E27FC236}">
                <a16:creationId xmlns:a16="http://schemas.microsoft.com/office/drawing/2014/main" id="{B7031181-C0F8-40FF-AF24-C093EBCADF21}"/>
              </a:ext>
            </a:extLst>
          </p:cNvPr>
          <p:cNvSpPr/>
          <p:nvPr/>
        </p:nvSpPr>
        <p:spPr>
          <a:xfrm>
            <a:off x="3757046" y="1130987"/>
            <a:ext cx="7258675" cy="568876"/>
          </a:xfrm>
          <a:prstGeom prst="roundRect">
            <a:avLst/>
          </a:prstGeom>
          <a:noFill/>
          <a:ln w="57150">
            <a:solidFill>
              <a:srgbClr val="37A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62AEF734-306A-443A-98BC-9AA76AAD4EA7}"/>
              </a:ext>
            </a:extLst>
          </p:cNvPr>
          <p:cNvSpPr/>
          <p:nvPr/>
        </p:nvSpPr>
        <p:spPr>
          <a:xfrm>
            <a:off x="3922902" y="1215534"/>
            <a:ext cx="6741034" cy="39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1.OPCIONES DE DESARROLLO EN GRANDES RASGOS (INCLUYE OPTIMIZACIÓN)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96AE08C3-0470-459E-94E2-80B05CD4A2A0}"/>
              </a:ext>
            </a:extLst>
          </p:cNvPr>
          <p:cNvSpPr/>
          <p:nvPr/>
        </p:nvSpPr>
        <p:spPr>
          <a:xfrm>
            <a:off x="3757046" y="1931485"/>
            <a:ext cx="7258675" cy="568876"/>
          </a:xfrm>
          <a:prstGeom prst="roundRect">
            <a:avLst/>
          </a:prstGeom>
          <a:noFill/>
          <a:ln w="57150">
            <a:solidFill>
              <a:srgbClr val="2D8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9C76C41-97C1-4626-88FA-31E21307D449}"/>
              </a:ext>
            </a:extLst>
          </p:cNvPr>
          <p:cNvSpPr/>
          <p:nvPr/>
        </p:nvSpPr>
        <p:spPr>
          <a:xfrm>
            <a:off x="3922902" y="2016032"/>
            <a:ext cx="6741034" cy="39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DEMANDA</a:t>
            </a:r>
          </a:p>
        </p:txBody>
      </p:sp>
      <p:sp>
        <p:nvSpPr>
          <p:cNvPr id="11" name="Rounded Rectangle 46">
            <a:extLst>
              <a:ext uri="{FF2B5EF4-FFF2-40B4-BE49-F238E27FC236}">
                <a16:creationId xmlns:a16="http://schemas.microsoft.com/office/drawing/2014/main" id="{CD8C382E-5A17-4A88-A186-3CBFD78EBD48}"/>
              </a:ext>
            </a:extLst>
          </p:cNvPr>
          <p:cNvSpPr/>
          <p:nvPr/>
        </p:nvSpPr>
        <p:spPr>
          <a:xfrm>
            <a:off x="3757046" y="2684501"/>
            <a:ext cx="7258675" cy="568876"/>
          </a:xfrm>
          <a:prstGeom prst="roundRect">
            <a:avLst/>
          </a:prstGeom>
          <a:noFill/>
          <a:ln w="57150">
            <a:solidFill>
              <a:srgbClr val="44D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86A2C834-8CAD-4270-9E99-9BE09911986F}"/>
              </a:ext>
            </a:extLst>
          </p:cNvPr>
          <p:cNvSpPr/>
          <p:nvPr/>
        </p:nvSpPr>
        <p:spPr>
          <a:xfrm>
            <a:off x="3922902" y="2769048"/>
            <a:ext cx="6741034" cy="39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EQUILIBRIO PARCIAL / MICROECONOMÍA</a:t>
            </a:r>
          </a:p>
        </p:txBody>
      </p:sp>
      <p:sp>
        <p:nvSpPr>
          <p:cNvPr id="13" name="Rounded Rectangle 48">
            <a:extLst>
              <a:ext uri="{FF2B5EF4-FFF2-40B4-BE49-F238E27FC236}">
                <a16:creationId xmlns:a16="http://schemas.microsoft.com/office/drawing/2014/main" id="{F65DF809-E832-4126-8364-462E1DBAC83F}"/>
              </a:ext>
            </a:extLst>
          </p:cNvPr>
          <p:cNvSpPr/>
          <p:nvPr/>
        </p:nvSpPr>
        <p:spPr>
          <a:xfrm>
            <a:off x="3757046" y="3487056"/>
            <a:ext cx="7258675" cy="568876"/>
          </a:xfrm>
          <a:prstGeom prst="roundRect">
            <a:avLst/>
          </a:prstGeom>
          <a:noFill/>
          <a:ln w="57150">
            <a:solidFill>
              <a:srgbClr val="53E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BCA9B783-2AD6-49F1-BEA2-407C3333D078}"/>
              </a:ext>
            </a:extLst>
          </p:cNvPr>
          <p:cNvSpPr/>
          <p:nvPr/>
        </p:nvSpPr>
        <p:spPr>
          <a:xfrm>
            <a:off x="3922902" y="3571603"/>
            <a:ext cx="6741034" cy="39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EQUILIBRIO PARCIAL / "AVANZADOS"</a:t>
            </a:r>
          </a:p>
        </p:txBody>
      </p:sp>
      <p:sp>
        <p:nvSpPr>
          <p:cNvPr id="15" name="Rounded Rectangle 50">
            <a:extLst>
              <a:ext uri="{FF2B5EF4-FFF2-40B4-BE49-F238E27FC236}">
                <a16:creationId xmlns:a16="http://schemas.microsoft.com/office/drawing/2014/main" id="{29651990-D0AC-4960-93D2-8D15E9BE9BAF}"/>
              </a:ext>
            </a:extLst>
          </p:cNvPr>
          <p:cNvSpPr/>
          <p:nvPr/>
        </p:nvSpPr>
        <p:spPr>
          <a:xfrm>
            <a:off x="3757046" y="4355134"/>
            <a:ext cx="7258675" cy="568876"/>
          </a:xfrm>
          <a:prstGeom prst="roundRect">
            <a:avLst/>
          </a:prstGeom>
          <a:noFill/>
          <a:ln w="57150">
            <a:solidFill>
              <a:srgbClr val="649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8879AA0B-544C-4961-8D18-E4BDB7202C9A}"/>
              </a:ext>
            </a:extLst>
          </p:cNvPr>
          <p:cNvSpPr/>
          <p:nvPr/>
        </p:nvSpPr>
        <p:spPr>
          <a:xfrm>
            <a:off x="3922902" y="4439681"/>
            <a:ext cx="6741034" cy="39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EQUILIBRIO PARCIAL Y FACTIBILIDAD TÉCNICA</a:t>
            </a: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87AFD2C-D766-4369-8BF1-602C130285B5}"/>
              </a:ext>
            </a:extLst>
          </p:cNvPr>
          <p:cNvSpPr/>
          <p:nvPr/>
        </p:nvSpPr>
        <p:spPr>
          <a:xfrm>
            <a:off x="3757046" y="5157689"/>
            <a:ext cx="7258675" cy="568876"/>
          </a:xfrm>
          <a:prstGeom prst="roundRect">
            <a:avLst/>
          </a:prstGeom>
          <a:noFill/>
          <a:ln w="57150">
            <a:solidFill>
              <a:srgbClr val="226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endParaRPr lang="en-GB" sz="1400">
              <a:solidFill>
                <a:srgbClr val="37A7B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05E89AB8-5E3C-4E3E-A52C-6D09004B69B7}"/>
              </a:ext>
            </a:extLst>
          </p:cNvPr>
          <p:cNvSpPr/>
          <p:nvPr/>
        </p:nvSpPr>
        <p:spPr>
          <a:xfrm>
            <a:off x="3922902" y="5242236"/>
            <a:ext cx="6741034" cy="39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PA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EQUILIBRIO GENERAL</a:t>
            </a:r>
          </a:p>
        </p:txBody>
      </p:sp>
    </p:spTree>
    <p:extLst>
      <p:ext uri="{BB962C8B-B14F-4D97-AF65-F5344CB8AC3E}">
        <p14:creationId xmlns:p14="http://schemas.microsoft.com/office/powerpoint/2010/main" val="301692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3C338-1EA3-40AE-A9EE-6E70848B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46" y="0"/>
            <a:ext cx="4340728" cy="554784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7A60EE-648D-4F9C-B9D3-B73CB31F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186220"/>
            <a:ext cx="7344377" cy="1325563"/>
          </a:xfrm>
        </p:spPr>
        <p:txBody>
          <a:bodyPr/>
          <a:lstStyle/>
          <a:p>
            <a:pPr>
              <a:spcBef>
                <a:spcPct val="0"/>
              </a:spcBef>
            </a:pP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lang="es-MX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Ventajas de la Red2050</a:t>
            </a:r>
            <a:br>
              <a:rPr lang="es-MX" sz="2400" b="1" kern="1200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endParaRPr lang="es-CL" sz="2400" b="1" kern="1200" dirty="0">
              <a:solidFill>
                <a:srgbClr val="37A7B5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FF358D-22BD-4C82-BBF3-B9A6FBE1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666" y="1354142"/>
            <a:ext cx="9025834" cy="4932357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</a:rPr>
              <a:t>Facilitar</a:t>
            </a:r>
            <a:r>
              <a:rPr lang="es-MX" sz="2400" dirty="0">
                <a:solidFill>
                  <a:schemeClr val="tx1"/>
                </a:solidFill>
              </a:rPr>
              <a:t> el intercambio de experiencias con expertos de los países del grupo o clúster. </a:t>
            </a:r>
          </a:p>
          <a:p>
            <a:r>
              <a:rPr lang="es-MX" sz="2400" dirty="0">
                <a:solidFill>
                  <a:schemeClr val="tx1"/>
                </a:solidFill>
              </a:rPr>
              <a:t>Los países que han acumulado más experiencia en la elaboración de sus ECLP podrán </a:t>
            </a:r>
            <a:r>
              <a:rPr lang="es-MX" sz="2400" b="1" dirty="0">
                <a:solidFill>
                  <a:schemeClr val="tx1"/>
                </a:solidFill>
              </a:rPr>
              <a:t>colaborar </a:t>
            </a:r>
            <a:r>
              <a:rPr lang="es-MX" sz="2400" dirty="0">
                <a:solidFill>
                  <a:schemeClr val="tx1"/>
                </a:solidFill>
              </a:rPr>
              <a:t>con otros. 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Desarrollar</a:t>
            </a:r>
            <a:r>
              <a:rPr lang="es-MX" sz="2400" dirty="0">
                <a:solidFill>
                  <a:schemeClr val="tx1"/>
                </a:solidFill>
              </a:rPr>
              <a:t> economías de escala al ejecutar conjuntamente actividades similares. 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Mejorar </a:t>
            </a:r>
            <a:r>
              <a:rPr lang="es-MX" sz="2400" dirty="0">
                <a:solidFill>
                  <a:schemeClr val="tx1"/>
                </a:solidFill>
              </a:rPr>
              <a:t>en la medición, reporte y verificación de las acciones asociadas a la implementación de las NDC. </a:t>
            </a:r>
          </a:p>
          <a:p>
            <a:pPr marL="50800" indent="0"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es-MX" sz="2400" dirty="0">
                <a:solidFill>
                  <a:schemeClr val="tx1"/>
                </a:solidFill>
              </a:rPr>
              <a:t>**Experiencia de varios proyectos de colaboración que ya han tenido resultados satisfactorios (por </a:t>
            </a:r>
            <a:r>
              <a:rPr lang="es-MX" sz="2400" dirty="0" err="1">
                <a:solidFill>
                  <a:schemeClr val="tx1"/>
                </a:solidFill>
              </a:rPr>
              <a:t>ej</a:t>
            </a:r>
            <a:r>
              <a:rPr lang="es-MX" sz="2400" dirty="0">
                <a:solidFill>
                  <a:schemeClr val="tx1"/>
                </a:solidFill>
              </a:rPr>
              <a:t>: </a:t>
            </a:r>
            <a:r>
              <a:rPr lang="es-MX" sz="2400" dirty="0" err="1">
                <a:solidFill>
                  <a:schemeClr val="tx1"/>
                </a:solidFill>
              </a:rPr>
              <a:t>RedINGEI</a:t>
            </a:r>
            <a:r>
              <a:rPr lang="es-MX" sz="2400" dirty="0">
                <a:solidFill>
                  <a:schemeClr val="tx1"/>
                </a:solidFill>
              </a:rPr>
              <a:t>).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623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9EDB83F-BE93-492D-9D60-B86DFA1FBD2D}"/>
              </a:ext>
            </a:extLst>
          </p:cNvPr>
          <p:cNvSpPr txBox="1">
            <a:spLocks/>
          </p:cNvSpPr>
          <p:nvPr/>
        </p:nvSpPr>
        <p:spPr>
          <a:xfrm>
            <a:off x="1062681" y="1858463"/>
            <a:ext cx="1049088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Actividades de intercambio sobre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herramientas y metodologías de modelación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 para las proyecciones y trayectorias, incluyendo escenarios y proyecciones económicas. </a:t>
            </a: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Compartir 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mecanismos, fuentes y programas de financiamiento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 y dialogar sobre las brechas, obstáculos y oportunidades que existen para la innovación.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Fomentar intercambios que aborden temas de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recuperación verde, transición justa.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Dar a conocer los procesos y consideraciones utilizadas para integrar un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Calibri" panose="020F0502020204030204"/>
              </a:rPr>
              <a:t>enfoque de género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Calibri" panose="020F0502020204030204"/>
              </a:rPr>
              <a:t> en las ECLP.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+mn-lt"/>
              <a:cs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Compartir diferentes experiencias, procesos y modelos relacionados a los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mercados de carbono.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+mn-lt"/>
              <a:cs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Intercambiar experiencias respecto al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desarrollo de marcos legales de cambio climático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, que respaldan en términos jurídicos y normativos los objetivos de largo plazo.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5BA8C9E-1114-479C-98A6-6603853D171B}"/>
              </a:ext>
            </a:extLst>
          </p:cNvPr>
          <p:cNvSpPr txBox="1">
            <a:spLocks/>
          </p:cNvSpPr>
          <p:nvPr/>
        </p:nvSpPr>
        <p:spPr>
          <a:xfrm>
            <a:off x="329056" y="699065"/>
            <a:ext cx="11037444" cy="94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Oportunidades para la </a:t>
            </a:r>
            <a:r>
              <a:rPr lang="es-MX" b="1" dirty="0">
                <a:solidFill>
                  <a:srgbClr val="37A7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Red2050</a:t>
            </a:r>
            <a:endParaRPr lang="es-CO" b="1" dirty="0">
              <a:solidFill>
                <a:srgbClr val="37A7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12" descr="Icon&#10;&#10;Description automatically generated">
            <a:extLst>
              <a:ext uri="{FF2B5EF4-FFF2-40B4-BE49-F238E27FC236}">
                <a16:creationId xmlns:a16="http://schemas.microsoft.com/office/drawing/2014/main" id="{32B70771-3A00-49DD-95B9-83327727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1" y="1951929"/>
            <a:ext cx="393290" cy="393290"/>
          </a:xfrm>
          <a:prstGeom prst="rect">
            <a:avLst/>
          </a:prstGeom>
        </p:spPr>
      </p:pic>
      <p:pic>
        <p:nvPicPr>
          <p:cNvPr id="5" name="Picture 14" descr="Icon&#10;&#10;Description automatically generated">
            <a:extLst>
              <a:ext uri="{FF2B5EF4-FFF2-40B4-BE49-F238E27FC236}">
                <a16:creationId xmlns:a16="http://schemas.microsoft.com/office/drawing/2014/main" id="{B59B898F-63E3-4256-8A3F-1B8011E41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7" y="2561051"/>
            <a:ext cx="389303" cy="389303"/>
          </a:xfrm>
          <a:prstGeom prst="rect">
            <a:avLst/>
          </a:prstGeom>
        </p:spPr>
      </p:pic>
      <p:pic>
        <p:nvPicPr>
          <p:cNvPr id="6" name="Picture 16" descr="Icon&#10;&#10;Description automatically generated">
            <a:extLst>
              <a:ext uri="{FF2B5EF4-FFF2-40B4-BE49-F238E27FC236}">
                <a16:creationId xmlns:a16="http://schemas.microsoft.com/office/drawing/2014/main" id="{AA9AD7A9-9DE3-456C-A5C9-05A866725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7" y="3154971"/>
            <a:ext cx="389303" cy="389303"/>
          </a:xfrm>
          <a:prstGeom prst="rect">
            <a:avLst/>
          </a:prstGeom>
        </p:spPr>
      </p:pic>
      <p:pic>
        <p:nvPicPr>
          <p:cNvPr id="7" name="Picture 18" descr="A picture containing text, window, vector graphics, grate&#10;&#10;Description automatically generated">
            <a:extLst>
              <a:ext uri="{FF2B5EF4-FFF2-40B4-BE49-F238E27FC236}">
                <a16:creationId xmlns:a16="http://schemas.microsoft.com/office/drawing/2014/main" id="{CD627514-51D1-47D8-BFC8-25DC47E42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7" y="3748891"/>
            <a:ext cx="389303" cy="389303"/>
          </a:xfrm>
          <a:prstGeom prst="rect">
            <a:avLst/>
          </a:prstGeom>
        </p:spPr>
      </p:pic>
      <p:pic>
        <p:nvPicPr>
          <p:cNvPr id="8" name="Picture 20" descr="Icon&#10;&#10;Description automatically generated">
            <a:extLst>
              <a:ext uri="{FF2B5EF4-FFF2-40B4-BE49-F238E27FC236}">
                <a16:creationId xmlns:a16="http://schemas.microsoft.com/office/drawing/2014/main" id="{2FD5C8A8-3975-4FFD-BFC6-F95A3A2B3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" y="4393895"/>
            <a:ext cx="389302" cy="389302"/>
          </a:xfrm>
          <a:prstGeom prst="rect">
            <a:avLst/>
          </a:prstGeom>
        </p:spPr>
      </p:pic>
      <p:pic>
        <p:nvPicPr>
          <p:cNvPr id="9" name="Picture 22" descr="Icon&#10;&#10;Description automatically generated">
            <a:extLst>
              <a:ext uri="{FF2B5EF4-FFF2-40B4-BE49-F238E27FC236}">
                <a16:creationId xmlns:a16="http://schemas.microsoft.com/office/drawing/2014/main" id="{D64F3B62-1C5F-4913-9314-45FF7E6D4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0" y="5038898"/>
            <a:ext cx="393290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5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ndo blanca 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8397D13837C43B684B08DAD64BF8C" ma:contentTypeVersion="10" ma:contentTypeDescription="Create a new document." ma:contentTypeScope="" ma:versionID="7e0af7d306c4d758f6d181540fd9883b">
  <xsd:schema xmlns:xsd="http://www.w3.org/2001/XMLSchema" xmlns:xs="http://www.w3.org/2001/XMLSchema" xmlns:p="http://schemas.microsoft.com/office/2006/metadata/properties" xmlns:ns2="0360f195-d042-45e7-aa5c-1d93fc6d8805" targetNamespace="http://schemas.microsoft.com/office/2006/metadata/properties" ma:root="true" ma:fieldsID="6f61a015ee28c4cdbd91e187e512b081" ns2:_="">
    <xsd:import namespace="0360f195-d042-45e7-aa5c-1d93fc6d8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0f195-d042-45e7-aa5c-1d93fc6d8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BF263A-A96A-4F0A-9C16-6B9034126814}">
  <ds:schemaRefs>
    <ds:schemaRef ds:uri="0360f195-d042-45e7-aa5c-1d93fc6d88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81D994-7CD0-4E0C-BF0C-2970B38E8B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51BE0-440D-43EE-B877-8073C6F1611F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360f195-d042-45e7-aa5c-1d93fc6d88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1111</Words>
  <Application>Microsoft Office PowerPoint</Application>
  <PresentationFormat>Panorámica</PresentationFormat>
  <Paragraphs>94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Roboto</vt:lpstr>
      <vt:lpstr>Roboto Medium</vt:lpstr>
      <vt:lpstr>Office Theme</vt:lpstr>
      <vt:lpstr>1_Fondo blanca ES</vt:lpstr>
      <vt:lpstr>Presentación de PowerPoint</vt:lpstr>
      <vt:lpstr>Presentación de PowerPoint</vt:lpstr>
      <vt:lpstr>Propuesta Red Latinoamericana de Planificación Climática de Largo Plazo (Red2050) que: </vt:lpstr>
      <vt:lpstr>Bases de la Red2050</vt:lpstr>
      <vt:lpstr>Presentación de PowerPoint</vt:lpstr>
      <vt:lpstr>Presentación de PowerPoint</vt:lpstr>
      <vt:lpstr>Presentación de PowerPoint</vt:lpstr>
      <vt:lpstr> Ventajas de la Red2050 </vt:lpstr>
      <vt:lpstr>Presentación de PowerPoint</vt:lpstr>
      <vt:lpstr> Objetivos de la Red2050 </vt:lpstr>
      <vt:lpstr> Estructura de la Red2050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Camila Rodriguez(Affiliate)</dc:creator>
  <cp:lastModifiedBy>Sebastian Carranza Tovar</cp:lastModifiedBy>
  <cp:revision>8</cp:revision>
  <dcterms:created xsi:type="dcterms:W3CDTF">2021-03-08T20:07:18Z</dcterms:created>
  <dcterms:modified xsi:type="dcterms:W3CDTF">2021-10-21T21:16:42Z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0x0101006D48397D13837C43B684B08DAD64BF8C</vt:lpwstr>
  </property>
</Properties>
</file>